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5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9208"/>
    <a:srgbClr val="03FC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01"/>
    <p:restoredTop sz="96405"/>
  </p:normalViewPr>
  <p:slideViewPr>
    <p:cSldViewPr snapToGrid="0">
      <p:cViewPr>
        <p:scale>
          <a:sx n="88" d="100"/>
          <a:sy n="88" d="100"/>
        </p:scale>
        <p:origin x="704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126F3B-8B4B-8742-A994-261550E68E27}" type="datetimeFigureOut">
              <a:rPr lang="en-US" smtClean="0"/>
              <a:t>12/6/22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A2BC94-35AF-6047-A598-93FC7E7DC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79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48983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08126-8C5C-8DB2-3D3F-F6D1A90F3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E1D95F-59EC-7F49-F81F-95EDE10CF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23849-09A6-9DA6-9FB3-487DEC472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DF40-74EE-C84F-8E66-A339BA7D6356}" type="datetime1">
              <a:rPr lang="en-PH" smtClean="0"/>
              <a:t>12/6/22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0B7DA-D7D5-BC7C-7425-99FDE38B0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28D96-230C-B500-9472-81647568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76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75547-A9E1-4408-B6E0-66342EF0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5A5B9E-69DD-939F-1FD9-BAB13AB47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2FD4F-BEB4-EA01-114E-5AE6049BF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47FFF-DFFF-6545-959D-19B33CA4C3C4}" type="datetime1">
              <a:rPr lang="en-PH" smtClean="0"/>
              <a:t>12/6/22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2D934-4815-AA87-DCAC-0785DC499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49342-0E1C-6111-374A-4B0E76798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14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BF0C7-00F9-AF15-53EA-8DB77EDC65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1D1D3-8CA0-EBAF-CD08-0772ADB31A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DDBE8-6EEE-F9BA-07D4-26BA76D72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4263-4941-4E42-BD0D-E0518AE38453}" type="datetime1">
              <a:rPr lang="en-PH" smtClean="0"/>
              <a:t>12/6/22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70C24-7C02-21CA-4A31-55272C5B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7B8BD-D0B0-0995-8CD8-1493939A5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3202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CFD597F-32FD-BE93-0779-AD27A1CE8BED}"/>
              </a:ext>
            </a:extLst>
          </p:cNvPr>
          <p:cNvSpPr txBox="1"/>
          <p:nvPr userDrawn="1"/>
        </p:nvSpPr>
        <p:spPr>
          <a:xfrm>
            <a:off x="11301487" y="6621106"/>
            <a:ext cx="8905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</a:rPr>
              <a:t>Page </a:t>
            </a:r>
            <a:fld id="{DE9CC844-4EA2-6447-A79F-1E69FB039E32}" type="slidenum">
              <a:rPr lang="en-US" sz="1200" smtClean="0">
                <a:solidFill>
                  <a:schemeClr val="bg1"/>
                </a:solidFill>
              </a:rPr>
              <a:pPr algn="r"/>
              <a:t>‹#›</a:t>
            </a:fld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30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08FD762-4F8B-9C92-0ABE-504CD0B9EB8C}"/>
              </a:ext>
            </a:extLst>
          </p:cNvPr>
          <p:cNvSpPr txBox="1"/>
          <p:nvPr userDrawn="1"/>
        </p:nvSpPr>
        <p:spPr>
          <a:xfrm>
            <a:off x="11301487" y="6621106"/>
            <a:ext cx="8905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</a:rPr>
              <a:t>Page </a:t>
            </a:r>
            <a:fld id="{DE9CC844-4EA2-6447-A79F-1E69FB039E32}" type="slidenum">
              <a:rPr lang="en-US" sz="1200" smtClean="0">
                <a:solidFill>
                  <a:schemeClr val="bg1"/>
                </a:solidFill>
              </a:rPr>
              <a:pPr algn="r"/>
              <a:t>‹#›</a:t>
            </a:fld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0271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49EE5-29EC-718B-E2A7-23DEF2878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D3207-A0F4-98C8-73A7-477F6CA16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F8A23-DF39-E224-4CC4-F159B9096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66DE-8EDE-8441-83E8-0BC8F7EACFFF}" type="datetime1">
              <a:rPr lang="en-PH" smtClean="0"/>
              <a:t>12/6/22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EB76B-276A-223D-1CE6-8C56EAAE5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D8394-E953-27F5-8C7D-CE0EB0F7B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84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7DBD6-F7BB-0AFC-CA6D-D9E416781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8CFE8-8399-3E96-2A6E-A6E9A35D9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D7819-48FB-6765-43D8-26F5713E4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D562-45F8-6043-8BF7-B56C6D29A8A7}" type="datetime1">
              <a:rPr lang="en-PH" smtClean="0"/>
              <a:t>12/6/22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6C971-9022-2E6E-3689-A98096043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6A029-84E8-53E7-4CE1-D4EFCE288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93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68DC5-2EDD-B1A4-E367-0DAA1CE4D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F44CC-B1AF-BB32-1375-7BEBB7473B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271C8A-9F00-FB60-1DBC-0541AE06AA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FEAF4-4E5B-5DD9-D9E4-F2668B701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0566A-DDF5-0647-8AA2-F7CAA602BB2C}" type="datetime1">
              <a:rPr lang="en-PH" smtClean="0"/>
              <a:t>12/6/22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7A2C54-9026-3C4B-6637-1F061EEE3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AB77C0-EED4-196D-D7B8-FA7E90F99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353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52894-B573-C6E0-1F47-1009BA12C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5A2489-A494-E286-32EC-D353B9057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D4DE07-6408-F219-FCDF-95CE61E08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6B04DD-4511-DC24-2E52-736A2C165E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267421-4863-0ABB-8747-41CDF115EF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22A095-93AA-3AC2-38E5-25A139D68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D1C7-7D83-7A42-99B7-FF2EA0A3AADE}" type="datetime1">
              <a:rPr lang="en-PH" smtClean="0"/>
              <a:t>12/6/22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FA069D-49F9-BC71-9693-0B690443C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E7AF55-DF43-4A6F-77C9-54E48E62A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878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5788F-99C8-EC75-B431-A7BAB3CB3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CAB82-6953-4A6C-CAAB-6C8E93383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6ADBB-6522-754C-BC96-0721CF0556DD}" type="datetime1">
              <a:rPr lang="en-PH" smtClean="0"/>
              <a:t>12/6/22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35DB89-B9FE-A513-CA8C-CB12305B0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A70663-0B2E-4BEF-6532-C12431181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65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383ED2-12B1-7A69-75EA-9227FFA5D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34DC5-1993-C14E-B2D4-F50A5BB6FBF5}" type="datetime1">
              <a:rPr lang="en-PH" smtClean="0"/>
              <a:t>12/6/22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9010D4-8B0A-2C5F-83C9-BCEA526B3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FF91E-DF17-6C92-65A6-35C3B30A0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674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71D80-96A0-2511-2B26-7E51224AC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CCB70-0F6A-FD31-6900-46CDFB036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E073CA-1FB5-308E-20EB-1366D863C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7D09F-A7FC-3255-7F6E-9BBD5CC95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4696-4D95-F248-9542-5DA676ADC881}" type="datetime1">
              <a:rPr lang="en-PH" smtClean="0"/>
              <a:t>12/6/22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7C1189-F32E-A86D-5D20-EB03F8DC9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075958-F3C9-EE56-446D-23A4C6FA5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643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5EDA7-C14E-F8CE-0A2F-33BB7384B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755F16-08E6-01B1-CAA0-F3B852F082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35989-5682-B421-C4DE-CD6BEF20D2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55DEC-D7D3-4EE0-7E15-985376A9D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10701-19F7-9A4A-B61B-DAF1B6C64948}" type="datetime1">
              <a:rPr lang="en-PH" smtClean="0"/>
              <a:t>12/6/22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26667-A899-124E-1571-E3A75F997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8F73D-4F30-70BD-5334-F63BB921F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140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720B00-E19A-094F-093D-DAB9DA26E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08C051-472C-9DD7-FEDE-03980F7AA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F374C-24F3-1B7D-7F74-C16A0D9393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E44BB-85A7-B441-A159-0E44BDEF43EF}" type="datetime1">
              <a:rPr lang="en-PH" smtClean="0"/>
              <a:t>12/6/22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35CF8-9C8C-8673-DD30-DE5973EA79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9D670C-BDE7-7A7D-F0A7-7D8C60315F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069BF-BE81-074A-B76F-A2D75AA61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988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slide" Target="slide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4EB647-661F-677D-B610-3B00CB90E752}"/>
              </a:ext>
            </a:extLst>
          </p:cNvPr>
          <p:cNvSpPr txBox="1"/>
          <p:nvPr/>
        </p:nvSpPr>
        <p:spPr>
          <a:xfrm>
            <a:off x="0" y="2756904"/>
            <a:ext cx="66137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Century Gothic" panose="020B0502020202020204" pitchFamily="34" charset="0"/>
              </a:rPr>
              <a:t>Patient Management in the ER</a:t>
            </a:r>
          </a:p>
        </p:txBody>
      </p:sp>
      <p:graphicFrame>
        <p:nvGraphicFramePr>
          <p:cNvPr id="5" name="Table 8">
            <a:extLst>
              <a:ext uri="{FF2B5EF4-FFF2-40B4-BE49-F238E27FC236}">
                <a16:creationId xmlns:a16="http://schemas.microsoft.com/office/drawing/2014/main" id="{05D3A3E1-4834-532D-CA54-8C7A3990E0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547261"/>
              </p:ext>
            </p:extLst>
          </p:nvPr>
        </p:nvGraphicFramePr>
        <p:xfrm>
          <a:off x="125260" y="4417323"/>
          <a:ext cx="4784211" cy="10936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84211">
                  <a:extLst>
                    <a:ext uri="{9D8B030D-6E8A-4147-A177-3AD203B41FA5}">
                      <a16:colId xmlns:a16="http://schemas.microsoft.com/office/drawing/2014/main" val="2140698531"/>
                    </a:ext>
                  </a:extLst>
                </a:gridCol>
              </a:tblGrid>
              <a:tr h="248123">
                <a:tc>
                  <a:txBody>
                    <a:bodyPr/>
                    <a:lstStyle/>
                    <a:p>
                      <a:pPr algn="l"/>
                      <a:r>
                        <a:rPr lang="en-US" sz="1600" b="0" dirty="0">
                          <a:solidFill>
                            <a:schemeClr val="bg1"/>
                          </a:solidFill>
                        </a:rPr>
                        <a:t>Document Code: ZCMC-PR-01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5757872"/>
                  </a:ext>
                </a:extLst>
              </a:tr>
              <a:tr h="3791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chemeClr val="bg1"/>
                          </a:solidFill>
                        </a:rPr>
                        <a:t>Revision No.:     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870244"/>
                  </a:ext>
                </a:extLst>
              </a:tr>
              <a:tr h="3791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chemeClr val="bg1"/>
                          </a:solidFill>
                        </a:rPr>
                        <a:t>Date Effective: September 30, 2022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94042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30752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oogle Shape;223;p12">
            <a:extLst>
              <a:ext uri="{FF2B5EF4-FFF2-40B4-BE49-F238E27FC236}">
                <a16:creationId xmlns:a16="http://schemas.microsoft.com/office/drawing/2014/main" id="{0E493810-DE80-7235-0C87-9B546E6E00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2601370"/>
              </p:ext>
            </p:extLst>
          </p:nvPr>
        </p:nvGraphicFramePr>
        <p:xfrm>
          <a:off x="369487" y="961680"/>
          <a:ext cx="11453025" cy="50495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1453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Preparation, Review &amp; Approval</a:t>
                      </a:r>
                      <a:endParaRPr sz="1800"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Author/s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50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342900" marR="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AutoNum type="arabicPeriod"/>
                      </a:pPr>
                      <a:r>
                        <a:rPr lang="en-US" sz="1800" dirty="0"/>
                        <a:t>Name</a:t>
                      </a:r>
                      <a:endParaRPr dirty="0"/>
                    </a:p>
                    <a:p>
                      <a:pPr marL="342900" marR="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AutoNum type="arabicPeriod"/>
                      </a:pPr>
                      <a:r>
                        <a:rPr lang="en-US" sz="1800" dirty="0"/>
                        <a:t>Name</a:t>
                      </a:r>
                      <a:endParaRPr dirty="0"/>
                    </a:p>
                    <a:p>
                      <a:pPr marL="342900" marR="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AutoNum type="arabicPeriod"/>
                      </a:pPr>
                      <a:r>
                        <a:rPr lang="en-US" sz="1800" dirty="0"/>
                        <a:t>Name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Reviewed By: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QMR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Approved By: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80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Medical Center Chief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Manual Input 8">
            <a:extLst>
              <a:ext uri="{FF2B5EF4-FFF2-40B4-BE49-F238E27FC236}">
                <a16:creationId xmlns:a16="http://schemas.microsoft.com/office/drawing/2014/main" id="{B50304E6-D27A-A534-91F0-285B2082B0CC}"/>
              </a:ext>
            </a:extLst>
          </p:cNvPr>
          <p:cNvSpPr/>
          <p:nvPr/>
        </p:nvSpPr>
        <p:spPr>
          <a:xfrm rot="16200000" flipH="1" flipV="1">
            <a:off x="2515121" y="-2504696"/>
            <a:ext cx="485186" cy="5515429"/>
          </a:xfrm>
          <a:prstGeom prst="flowChartManualInput">
            <a:avLst/>
          </a:prstGeom>
          <a:solidFill>
            <a:srgbClr val="03FCD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text, screen, display, screenshot&#10;&#10;Description automatically generated">
            <a:extLst>
              <a:ext uri="{FF2B5EF4-FFF2-40B4-BE49-F238E27FC236}">
                <a16:creationId xmlns:a16="http://schemas.microsoft.com/office/drawing/2014/main" id="{5601DB4B-34DC-18BD-ED57-8D55AD332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940621" y="-271902"/>
            <a:ext cx="6226443" cy="10443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BBADE7-BFF4-17D8-99E3-54D77C49AB66}"/>
              </a:ext>
            </a:extLst>
          </p:cNvPr>
          <p:cNvSpPr txBox="1"/>
          <p:nvPr/>
        </p:nvSpPr>
        <p:spPr>
          <a:xfrm>
            <a:off x="6765360" y="144834"/>
            <a:ext cx="5382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entury Gothic" panose="020B0502020202020204" pitchFamily="34" charset="0"/>
              </a:rPr>
              <a:t>Procedure: Patient Management in the ER</a:t>
            </a:r>
          </a:p>
        </p:txBody>
      </p:sp>
      <p:sp>
        <p:nvSpPr>
          <p:cNvPr id="12" name="Manual Input 6">
            <a:extLst>
              <a:ext uri="{FF2B5EF4-FFF2-40B4-BE49-F238E27FC236}">
                <a16:creationId xmlns:a16="http://schemas.microsoft.com/office/drawing/2014/main" id="{8C67971C-BED1-5783-CBF2-E33AA0D1CA22}"/>
              </a:ext>
            </a:extLst>
          </p:cNvPr>
          <p:cNvSpPr/>
          <p:nvPr/>
        </p:nvSpPr>
        <p:spPr>
          <a:xfrm rot="16200000" flipH="1" flipV="1">
            <a:off x="2648108" y="-2612435"/>
            <a:ext cx="374441" cy="5678845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569 w 10000"/>
              <a:gd name="connsiteY0" fmla="*/ 99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569 w 10000"/>
              <a:gd name="connsiteY4" fmla="*/ 99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569" y="99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ubicBezTo>
                  <a:pt x="190" y="6998"/>
                  <a:pt x="379" y="3995"/>
                  <a:pt x="569" y="993"/>
                </a:cubicBez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AAF684-B020-7118-01F5-196F8C749CB4}"/>
              </a:ext>
            </a:extLst>
          </p:cNvPr>
          <p:cNvSpPr txBox="1"/>
          <p:nvPr/>
        </p:nvSpPr>
        <p:spPr>
          <a:xfrm>
            <a:off x="-35214" y="10425"/>
            <a:ext cx="564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Preparation, Review &amp; Approval</a:t>
            </a:r>
          </a:p>
        </p:txBody>
      </p:sp>
    </p:spTree>
    <p:extLst>
      <p:ext uri="{BB962C8B-B14F-4D97-AF65-F5344CB8AC3E}">
        <p14:creationId xmlns:p14="http://schemas.microsoft.com/office/powerpoint/2010/main" val="2418007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33F2C8F-76CC-C8DB-B73A-BF2F0F205F46}"/>
              </a:ext>
            </a:extLst>
          </p:cNvPr>
          <p:cNvSpPr/>
          <p:nvPr/>
        </p:nvSpPr>
        <p:spPr>
          <a:xfrm>
            <a:off x="0" y="1"/>
            <a:ext cx="12208031" cy="6178912"/>
          </a:xfrm>
          <a:prstGeom prst="rect">
            <a:avLst/>
          </a:prstGeom>
          <a:solidFill>
            <a:schemeClr val="bg1">
              <a:alpha val="69798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A1C72C-5029-0B06-CDC9-A777C81186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61"/>
          <a:stretch/>
        </p:blipFill>
        <p:spPr bwMode="auto">
          <a:xfrm>
            <a:off x="1341760" y="249721"/>
            <a:ext cx="9582565" cy="6178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CD0B80-739F-059F-D8C5-A5B65BAE3D37}"/>
              </a:ext>
            </a:extLst>
          </p:cNvPr>
          <p:cNvSpPr txBox="1"/>
          <p:nvPr/>
        </p:nvSpPr>
        <p:spPr>
          <a:xfrm>
            <a:off x="5353608" y="0"/>
            <a:ext cx="1484783" cy="307777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entury Gothic" panose="020B0502020202020204" pitchFamily="34" charset="0"/>
              </a:rPr>
              <a:t>Entry To ER</a:t>
            </a:r>
          </a:p>
        </p:txBody>
      </p:sp>
      <p:sp>
        <p:nvSpPr>
          <p:cNvPr id="5" name="Pentagon 4">
            <a:hlinkClick r:id="rId3" action="ppaction://hlinksldjump"/>
            <a:extLst>
              <a:ext uri="{FF2B5EF4-FFF2-40B4-BE49-F238E27FC236}">
                <a16:creationId xmlns:a16="http://schemas.microsoft.com/office/drawing/2014/main" id="{28970581-F69B-83C1-32F7-D3BC831434B3}"/>
              </a:ext>
            </a:extLst>
          </p:cNvPr>
          <p:cNvSpPr/>
          <p:nvPr/>
        </p:nvSpPr>
        <p:spPr>
          <a:xfrm flipH="1">
            <a:off x="2975429" y="6233276"/>
            <a:ext cx="1290962" cy="429367"/>
          </a:xfrm>
          <a:prstGeom prst="homePlate">
            <a:avLst/>
          </a:prstGeom>
          <a:solidFill>
            <a:schemeClr val="bg1"/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Back</a:t>
            </a:r>
          </a:p>
        </p:txBody>
      </p:sp>
      <p:sp>
        <p:nvSpPr>
          <p:cNvPr id="6" name="Pentagon 5">
            <a:hlinkClick r:id="rId4" action="ppaction://hlinksldjump"/>
            <a:extLst>
              <a:ext uri="{FF2B5EF4-FFF2-40B4-BE49-F238E27FC236}">
                <a16:creationId xmlns:a16="http://schemas.microsoft.com/office/drawing/2014/main" id="{7A02E12C-BEFD-1447-3D59-2C9D8A99ED45}"/>
              </a:ext>
            </a:extLst>
          </p:cNvPr>
          <p:cNvSpPr/>
          <p:nvPr/>
        </p:nvSpPr>
        <p:spPr>
          <a:xfrm>
            <a:off x="4338961" y="6233275"/>
            <a:ext cx="1423210" cy="429367"/>
          </a:xfrm>
          <a:prstGeom prst="homePlate">
            <a:avLst/>
          </a:prstGeom>
          <a:solidFill>
            <a:schemeClr val="bg1"/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Next Slide</a:t>
            </a:r>
          </a:p>
        </p:txBody>
      </p:sp>
    </p:spTree>
    <p:extLst>
      <p:ext uri="{BB962C8B-B14F-4D97-AF65-F5344CB8AC3E}">
        <p14:creationId xmlns:p14="http://schemas.microsoft.com/office/powerpoint/2010/main" val="1083270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oogle Shape;31;p2">
            <a:extLst>
              <a:ext uri="{FF2B5EF4-FFF2-40B4-BE49-F238E27FC236}">
                <a16:creationId xmlns:a16="http://schemas.microsoft.com/office/drawing/2014/main" id="{05ED05E2-9DE1-7ED9-8AA4-736EB1E8E4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5772881"/>
              </p:ext>
            </p:extLst>
          </p:nvPr>
        </p:nvGraphicFramePr>
        <p:xfrm>
          <a:off x="223537" y="880805"/>
          <a:ext cx="11744925" cy="36017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174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General Information</a:t>
                      </a:r>
                      <a:endParaRPr sz="24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29108">
                        <a:alpha val="5124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dirty="0">
                          <a:latin typeface="Century Gothic" panose="020B0502020202020204" pitchFamily="34" charset="0"/>
                        </a:rPr>
                        <a:t>A. Objectives</a:t>
                      </a:r>
                      <a:endParaRPr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504">
                        <a:alpha val="6499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dirty="0">
                          <a:latin typeface="Century Gothic" panose="020B0502020202020204" pitchFamily="34" charset="0"/>
                        </a:rPr>
                        <a:t>To ensure consistent quality of ER Services that meets requirements of patient </a:t>
                      </a:r>
                      <a:endParaRPr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Century Gothic" panose="020B0502020202020204" pitchFamily="34" charset="0"/>
                        </a:rPr>
                        <a:t>B. Terms/Definitions/Acronyms:</a:t>
                      </a:r>
                      <a:endParaRPr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504">
                        <a:alpha val="642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514350" marR="0" lvl="0" indent="-5143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AutoNum type="arabicPeriod"/>
                      </a:pPr>
                      <a:r>
                        <a:rPr lang="en-US" sz="2000" dirty="0">
                          <a:latin typeface="Century Gothic" panose="020B0502020202020204" pitchFamily="34" charset="0"/>
                        </a:rPr>
                        <a:t>ER – Emergency Room</a:t>
                      </a:r>
                    </a:p>
                    <a:p>
                      <a:pPr marL="514350" marR="0" lvl="0" indent="-5143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AutoNum type="arabicPeriod"/>
                      </a:pPr>
                      <a:r>
                        <a:rPr lang="en-US" dirty="0">
                          <a:latin typeface="Century Gothic" panose="020B0502020202020204" pitchFamily="34" charset="0"/>
                        </a:rPr>
                        <a:t>Triage – </a:t>
                      </a:r>
                      <a:r>
                        <a:rPr lang="en-PH" sz="1800" b="0" i="0" kern="1200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the sorting of patients according to the urgency of their need for care</a:t>
                      </a:r>
                      <a:endParaRPr lang="en-US" dirty="0">
                        <a:latin typeface="Century Gothic" panose="020B0502020202020204" pitchFamily="34" charset="0"/>
                      </a:endParaRPr>
                    </a:p>
                    <a:p>
                      <a:pPr marL="514350" marR="0" lvl="0" indent="-5143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AutoNum type="arabicPeriod"/>
                      </a:pPr>
                      <a:endParaRPr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dirty="0">
                          <a:latin typeface="Century Gothic" panose="020B0502020202020204" pitchFamily="34" charset="0"/>
                        </a:rPr>
                        <a:t>C. Scope</a:t>
                      </a:r>
                      <a:endParaRPr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>
                        <a:alpha val="6353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153184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latin typeface="Century Gothic" panose="020B0502020202020204" pitchFamily="34" charset="0"/>
                        </a:rPr>
                        <a:t>This procedure covers services related to all activities from triage of patient upon entry to ER up to the final disposition of the doctor to triage. </a:t>
                      </a:r>
                      <a:endParaRPr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43582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97A673-11BA-8D3B-44CB-ED62F37E0766}"/>
              </a:ext>
            </a:extLst>
          </p:cNvPr>
          <p:cNvSpPr txBox="1"/>
          <p:nvPr/>
        </p:nvSpPr>
        <p:spPr>
          <a:xfrm>
            <a:off x="-58056" y="6488668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</a:t>
            </a:r>
            <a:fld id="{6E42AF0D-C697-4B49-99AD-73EF6C24152D}" type="slidenum">
              <a:rPr lang="en-US" smtClean="0"/>
              <a:t>2</a:t>
            </a:fld>
            <a:endParaRPr lang="en-US" dirty="0"/>
          </a:p>
        </p:txBody>
      </p:sp>
      <p:sp>
        <p:nvSpPr>
          <p:cNvPr id="11" name="Manual Input 10">
            <a:extLst>
              <a:ext uri="{FF2B5EF4-FFF2-40B4-BE49-F238E27FC236}">
                <a16:creationId xmlns:a16="http://schemas.microsoft.com/office/drawing/2014/main" id="{9B42DA51-47EF-C164-2AB0-2E5061B16C8D}"/>
              </a:ext>
            </a:extLst>
          </p:cNvPr>
          <p:cNvSpPr/>
          <p:nvPr/>
        </p:nvSpPr>
        <p:spPr>
          <a:xfrm rot="16200000" flipH="1" flipV="1">
            <a:off x="1783260" y="-1772834"/>
            <a:ext cx="485186" cy="4051706"/>
          </a:xfrm>
          <a:prstGeom prst="flowChartManualInput">
            <a:avLst/>
          </a:prstGeom>
          <a:solidFill>
            <a:srgbClr val="03FCD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icture containing text, screen, display, screenshot&#10;&#10;Description automatically generated">
            <a:extLst>
              <a:ext uri="{FF2B5EF4-FFF2-40B4-BE49-F238E27FC236}">
                <a16:creationId xmlns:a16="http://schemas.microsoft.com/office/drawing/2014/main" id="{28B27512-0ED2-C9F3-5A76-9F68F29F4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940621" y="-271902"/>
            <a:ext cx="6226443" cy="10443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9647466-7541-DD35-97DF-5C3E6109715A}"/>
              </a:ext>
            </a:extLst>
          </p:cNvPr>
          <p:cNvSpPr txBox="1"/>
          <p:nvPr/>
        </p:nvSpPr>
        <p:spPr>
          <a:xfrm>
            <a:off x="6765360" y="144834"/>
            <a:ext cx="5382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entury Gothic" panose="020B0502020202020204" pitchFamily="34" charset="0"/>
              </a:rPr>
              <a:t>Procedure: Patient Management in the ER</a:t>
            </a:r>
          </a:p>
        </p:txBody>
      </p:sp>
      <p:sp>
        <p:nvSpPr>
          <p:cNvPr id="14" name="Manual Input 6">
            <a:extLst>
              <a:ext uri="{FF2B5EF4-FFF2-40B4-BE49-F238E27FC236}">
                <a16:creationId xmlns:a16="http://schemas.microsoft.com/office/drawing/2014/main" id="{5BEC5717-CAFB-E5DF-C191-CEA36EB1B0D1}"/>
              </a:ext>
            </a:extLst>
          </p:cNvPr>
          <p:cNvSpPr/>
          <p:nvPr/>
        </p:nvSpPr>
        <p:spPr>
          <a:xfrm rot="16200000" flipH="1" flipV="1">
            <a:off x="1834540" y="-1798866"/>
            <a:ext cx="374441" cy="4051705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569 w 10000"/>
              <a:gd name="connsiteY0" fmla="*/ 99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569 w 10000"/>
              <a:gd name="connsiteY4" fmla="*/ 99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569" y="99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ubicBezTo>
                  <a:pt x="190" y="6998"/>
                  <a:pt x="379" y="3995"/>
                  <a:pt x="569" y="993"/>
                </a:cubicBez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DD7911-0B4D-6101-338A-CE64F3107444}"/>
              </a:ext>
            </a:extLst>
          </p:cNvPr>
          <p:cNvSpPr txBox="1"/>
          <p:nvPr/>
        </p:nvSpPr>
        <p:spPr>
          <a:xfrm>
            <a:off x="43489" y="14514"/>
            <a:ext cx="36721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General Information</a:t>
            </a:r>
          </a:p>
        </p:txBody>
      </p:sp>
    </p:spTree>
    <p:extLst>
      <p:ext uri="{BB962C8B-B14F-4D97-AF65-F5344CB8AC3E}">
        <p14:creationId xmlns:p14="http://schemas.microsoft.com/office/powerpoint/2010/main" val="452359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148">
            <a:extLst>
              <a:ext uri="{FF2B5EF4-FFF2-40B4-BE49-F238E27FC236}">
                <a16:creationId xmlns:a16="http://schemas.microsoft.com/office/drawing/2014/main" id="{52B6CA97-5653-7C2D-B353-DA1DB92483D1}"/>
              </a:ext>
            </a:extLst>
          </p:cNvPr>
          <p:cNvSpPr/>
          <p:nvPr/>
        </p:nvSpPr>
        <p:spPr>
          <a:xfrm>
            <a:off x="2944977" y="2282896"/>
            <a:ext cx="6399521" cy="335415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tx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3. Patient Management</a:t>
            </a:r>
          </a:p>
        </p:txBody>
      </p:sp>
      <p:sp>
        <p:nvSpPr>
          <p:cNvPr id="14" name="Google Shape;61;p4">
            <a:extLst>
              <a:ext uri="{FF2B5EF4-FFF2-40B4-BE49-F238E27FC236}">
                <a16:creationId xmlns:a16="http://schemas.microsoft.com/office/drawing/2014/main" id="{9D169A8B-B0D4-4BD6-5243-2AF0B6293EB3}"/>
              </a:ext>
            </a:extLst>
          </p:cNvPr>
          <p:cNvSpPr/>
          <p:nvPr/>
        </p:nvSpPr>
        <p:spPr>
          <a:xfrm>
            <a:off x="1507713" y="2322588"/>
            <a:ext cx="1080793" cy="138663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Inputs: </a:t>
            </a:r>
            <a:endParaRPr dirty="0">
              <a:latin typeface="Century Gothic" panose="020B0502020202020204" pitchFamily="34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Patient Need for Care</a:t>
            </a:r>
            <a:endParaRPr sz="1400" dirty="0">
              <a:solidFill>
                <a:schemeClr val="lt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" name="Google Shape;62;p4">
            <a:extLst>
              <a:ext uri="{FF2B5EF4-FFF2-40B4-BE49-F238E27FC236}">
                <a16:creationId xmlns:a16="http://schemas.microsoft.com/office/drawing/2014/main" id="{1D9D3465-74D9-BC8C-6EF8-63BA88E27599}"/>
              </a:ext>
            </a:extLst>
          </p:cNvPr>
          <p:cNvSpPr/>
          <p:nvPr/>
        </p:nvSpPr>
        <p:spPr>
          <a:xfrm>
            <a:off x="9611591" y="2251178"/>
            <a:ext cx="1128428" cy="133485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Output: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ER Services</a:t>
            </a:r>
          </a:p>
        </p:txBody>
      </p:sp>
      <p:grpSp>
        <p:nvGrpSpPr>
          <p:cNvPr id="20" name="Google Shape;71;p4">
            <a:extLst>
              <a:ext uri="{FF2B5EF4-FFF2-40B4-BE49-F238E27FC236}">
                <a16:creationId xmlns:a16="http://schemas.microsoft.com/office/drawing/2014/main" id="{C202AE81-AF1A-D787-6908-9C892F6DFD9E}"/>
              </a:ext>
            </a:extLst>
          </p:cNvPr>
          <p:cNvGrpSpPr/>
          <p:nvPr/>
        </p:nvGrpSpPr>
        <p:grpSpPr>
          <a:xfrm>
            <a:off x="43877" y="1802198"/>
            <a:ext cx="1199400" cy="1891079"/>
            <a:chOff x="215286" y="846058"/>
            <a:chExt cx="1199400" cy="1891079"/>
          </a:xfrm>
        </p:grpSpPr>
        <p:sp>
          <p:nvSpPr>
            <p:cNvPr id="21" name="Google Shape;66;p4">
              <a:extLst>
                <a:ext uri="{FF2B5EF4-FFF2-40B4-BE49-F238E27FC236}">
                  <a16:creationId xmlns:a16="http://schemas.microsoft.com/office/drawing/2014/main" id="{EAA2D2A8-8B85-CF9A-0779-12212510952F}"/>
                </a:ext>
              </a:extLst>
            </p:cNvPr>
            <p:cNvSpPr/>
            <p:nvPr/>
          </p:nvSpPr>
          <p:spPr>
            <a:xfrm>
              <a:off x="215286" y="1366448"/>
              <a:ext cx="1199400" cy="1370689"/>
            </a:xfrm>
            <a:prstGeom prst="roundRect">
              <a:avLst>
                <a:gd name="adj" fmla="val 8427"/>
              </a:avLst>
            </a:prstGeom>
            <a:solidFill>
              <a:schemeClr val="l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rgbClr val="000000"/>
                  </a:solidFill>
                  <a:latin typeface="Century Gothic" panose="020B0502020202020204" pitchFamily="34" charset="0"/>
                  <a:ea typeface="Calibri"/>
                  <a:cs typeface="Calibri"/>
                  <a:sym typeface="Calibri"/>
                </a:rPr>
                <a:t>Supplier</a:t>
              </a: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rgbClr val="000000"/>
                  </a:solidFill>
                  <a:latin typeface="Century Gothic" panose="020B0502020202020204" pitchFamily="34" charset="0"/>
                  <a:ea typeface="Calibri"/>
                  <a:cs typeface="Calibri"/>
                  <a:sym typeface="Calibri"/>
                </a:rPr>
                <a:t>(Source of Inputs)</a:t>
              </a:r>
              <a:endParaRPr dirty="0">
                <a:latin typeface="Century Gothic" panose="020B0502020202020204" pitchFamily="34" charset="0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rgbClr val="000000"/>
                  </a:solidFill>
                  <a:latin typeface="Century Gothic" panose="020B0502020202020204" pitchFamily="34" charset="0"/>
                  <a:ea typeface="Calibri"/>
                  <a:cs typeface="Calibri"/>
                  <a:sym typeface="Calibri"/>
                </a:rPr>
                <a:t>Patients / Watchers</a:t>
              </a:r>
              <a:endParaRPr sz="1400" dirty="0">
                <a:solidFill>
                  <a:schemeClr val="lt1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72;p4">
              <a:extLst>
                <a:ext uri="{FF2B5EF4-FFF2-40B4-BE49-F238E27FC236}">
                  <a16:creationId xmlns:a16="http://schemas.microsoft.com/office/drawing/2014/main" id="{C5B46FC7-6B77-93BC-9C92-707EE4EF21C5}"/>
                </a:ext>
              </a:extLst>
            </p:cNvPr>
            <p:cNvSpPr/>
            <p:nvPr/>
          </p:nvSpPr>
          <p:spPr>
            <a:xfrm>
              <a:off x="508059" y="846058"/>
              <a:ext cx="580707" cy="570362"/>
            </a:xfrm>
            <a:prstGeom prst="ellipse">
              <a:avLst/>
            </a:prstGeom>
            <a:solidFill>
              <a:srgbClr val="306285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Century Gothic" panose="020B0502020202020204" pitchFamily="34" charset="0"/>
                  <a:ea typeface="Calibri"/>
                  <a:cs typeface="Calibri"/>
                  <a:sym typeface="Calibri"/>
                </a:rPr>
                <a:t>S</a:t>
              </a:r>
              <a:endParaRPr sz="1800" dirty="0">
                <a:solidFill>
                  <a:schemeClr val="lt1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" name="Google Shape;73;p4">
            <a:extLst>
              <a:ext uri="{FF2B5EF4-FFF2-40B4-BE49-F238E27FC236}">
                <a16:creationId xmlns:a16="http://schemas.microsoft.com/office/drawing/2014/main" id="{81ABD395-84F4-6BFC-C971-8DAC0EEBD0E1}"/>
              </a:ext>
            </a:extLst>
          </p:cNvPr>
          <p:cNvGrpSpPr/>
          <p:nvPr/>
        </p:nvGrpSpPr>
        <p:grpSpPr>
          <a:xfrm>
            <a:off x="10947599" y="1794022"/>
            <a:ext cx="1244402" cy="1854779"/>
            <a:chOff x="9927772" y="934384"/>
            <a:chExt cx="1244402" cy="1854779"/>
          </a:xfrm>
        </p:grpSpPr>
        <p:sp>
          <p:nvSpPr>
            <p:cNvPr id="24" name="Google Shape;68;p4">
              <a:extLst>
                <a:ext uri="{FF2B5EF4-FFF2-40B4-BE49-F238E27FC236}">
                  <a16:creationId xmlns:a16="http://schemas.microsoft.com/office/drawing/2014/main" id="{AE8F7D31-A558-B6B6-A5DE-6B118F1421E0}"/>
                </a:ext>
              </a:extLst>
            </p:cNvPr>
            <p:cNvSpPr/>
            <p:nvPr/>
          </p:nvSpPr>
          <p:spPr>
            <a:xfrm>
              <a:off x="9927772" y="1320756"/>
              <a:ext cx="1244402" cy="1468407"/>
            </a:xfrm>
            <a:prstGeom prst="roundRect">
              <a:avLst>
                <a:gd name="adj" fmla="val 8427"/>
              </a:avLst>
            </a:prstGeom>
            <a:solidFill>
              <a:schemeClr val="lt1"/>
            </a:solidFill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rgbClr val="000000"/>
                  </a:solidFill>
                  <a:latin typeface="Century Gothic" panose="020B0502020202020204" pitchFamily="34" charset="0"/>
                  <a:ea typeface="Calibri"/>
                  <a:cs typeface="Calibri"/>
                  <a:sym typeface="Calibri"/>
                </a:rPr>
                <a:t>Customer</a:t>
              </a: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rgbClr val="000000"/>
                  </a:solidFill>
                  <a:latin typeface="Century Gothic" panose="020B0502020202020204" pitchFamily="34" charset="0"/>
                  <a:ea typeface="Calibri"/>
                  <a:cs typeface="Calibri"/>
                  <a:sym typeface="Calibri"/>
                </a:rPr>
                <a:t>(Receiver of Outputs)</a:t>
              </a:r>
              <a:endParaRPr dirty="0">
                <a:latin typeface="Century Gothic" panose="020B0502020202020204" pitchFamily="34" charset="0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rgbClr val="000000"/>
                  </a:solidFill>
                  <a:latin typeface="Century Gothic" panose="020B0502020202020204" pitchFamily="34" charset="0"/>
                  <a:ea typeface="Calibri"/>
                  <a:cs typeface="Calibri"/>
                  <a:sym typeface="Calibri"/>
                </a:rPr>
                <a:t>Patients / Watchers</a:t>
              </a:r>
              <a:endParaRPr lang="en-US" sz="1400" dirty="0">
                <a:solidFill>
                  <a:schemeClr val="lt1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74;p4">
              <a:extLst>
                <a:ext uri="{FF2B5EF4-FFF2-40B4-BE49-F238E27FC236}">
                  <a16:creationId xmlns:a16="http://schemas.microsoft.com/office/drawing/2014/main" id="{D2AF67C8-56FB-563B-C817-C14B21219F50}"/>
                </a:ext>
              </a:extLst>
            </p:cNvPr>
            <p:cNvSpPr/>
            <p:nvPr/>
          </p:nvSpPr>
          <p:spPr>
            <a:xfrm>
              <a:off x="10273825" y="934384"/>
              <a:ext cx="580707" cy="570362"/>
            </a:xfrm>
            <a:prstGeom prst="ellipse">
              <a:avLst/>
            </a:prstGeom>
            <a:solidFill>
              <a:srgbClr val="306285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Century Gothic" panose="020B0502020202020204" pitchFamily="34" charset="0"/>
                  <a:ea typeface="Calibri"/>
                  <a:cs typeface="Calibri"/>
                  <a:sym typeface="Calibri"/>
                </a:rPr>
                <a:t>C</a:t>
              </a:r>
              <a:endParaRPr sz="1800" dirty="0">
                <a:solidFill>
                  <a:schemeClr val="lt1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Rectangle 136">
            <a:extLst>
              <a:ext uri="{FF2B5EF4-FFF2-40B4-BE49-F238E27FC236}">
                <a16:creationId xmlns:a16="http://schemas.microsoft.com/office/drawing/2014/main" id="{84FAAFCB-0713-72EB-CE77-D6A7AEB01A0D}"/>
              </a:ext>
            </a:extLst>
          </p:cNvPr>
          <p:cNvSpPr/>
          <p:nvPr/>
        </p:nvSpPr>
        <p:spPr>
          <a:xfrm>
            <a:off x="5218256" y="2805089"/>
            <a:ext cx="2235954" cy="1065985"/>
          </a:xfrm>
          <a:prstGeom prst="rect">
            <a:avLst/>
          </a:prstGeom>
          <a:solidFill>
            <a:srgbClr val="2291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3.1Medical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Treatment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Referrals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Doctor’s Order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BCAC14C2-F359-2E49-F5C8-A40336AEBFB8}"/>
              </a:ext>
            </a:extLst>
          </p:cNvPr>
          <p:cNvSpPr/>
          <p:nvPr/>
        </p:nvSpPr>
        <p:spPr>
          <a:xfrm>
            <a:off x="5227805" y="3984706"/>
            <a:ext cx="2227505" cy="136680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</a:rPr>
              <a:t>3.2 Nursing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</a:rPr>
              <a:t>Carrying Out Doctor’s Orders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</a:rPr>
              <a:t>Vital Signs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</a:rPr>
              <a:t>Medication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</a:rPr>
              <a:t>Nursing Procedures</a:t>
            </a:r>
          </a:p>
        </p:txBody>
      </p:sp>
      <p:sp>
        <p:nvSpPr>
          <p:cNvPr id="141" name="Chevron 140">
            <a:extLst>
              <a:ext uri="{FF2B5EF4-FFF2-40B4-BE49-F238E27FC236}">
                <a16:creationId xmlns:a16="http://schemas.microsoft.com/office/drawing/2014/main" id="{E5712577-3449-C031-F4D8-E7436DF294C6}"/>
              </a:ext>
            </a:extLst>
          </p:cNvPr>
          <p:cNvSpPr/>
          <p:nvPr/>
        </p:nvSpPr>
        <p:spPr>
          <a:xfrm>
            <a:off x="3038209" y="2749046"/>
            <a:ext cx="1495590" cy="485186"/>
          </a:xfrm>
          <a:prstGeom prst="chevron">
            <a:avLst>
              <a:gd name="adj" fmla="val 32891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1. Triage</a:t>
            </a:r>
          </a:p>
        </p:txBody>
      </p:sp>
      <p:sp>
        <p:nvSpPr>
          <p:cNvPr id="143" name="Chevron 142">
            <a:extLst>
              <a:ext uri="{FF2B5EF4-FFF2-40B4-BE49-F238E27FC236}">
                <a16:creationId xmlns:a16="http://schemas.microsoft.com/office/drawing/2014/main" id="{3F1027D1-22C7-87D6-830C-61524F5371E7}"/>
              </a:ext>
            </a:extLst>
          </p:cNvPr>
          <p:cNvSpPr/>
          <p:nvPr/>
        </p:nvSpPr>
        <p:spPr>
          <a:xfrm>
            <a:off x="3041888" y="3822953"/>
            <a:ext cx="1495590" cy="485186"/>
          </a:xfrm>
          <a:prstGeom prst="chevron">
            <a:avLst>
              <a:gd name="adj" fmla="val 32891"/>
            </a:avLst>
          </a:prstGeom>
          <a:solidFill>
            <a:srgbClr val="22910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2. Initial Assessment</a:t>
            </a:r>
            <a:endParaRPr lang="en-US" sz="1400" dirty="0">
              <a:solidFill>
                <a:schemeClr val="dk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" name="Chevron 147">
            <a:extLst>
              <a:ext uri="{FF2B5EF4-FFF2-40B4-BE49-F238E27FC236}">
                <a16:creationId xmlns:a16="http://schemas.microsoft.com/office/drawing/2014/main" id="{CCFF6349-69E7-48C4-D0FF-F91F1314412D}"/>
              </a:ext>
            </a:extLst>
          </p:cNvPr>
          <p:cNvSpPr/>
          <p:nvPr/>
        </p:nvSpPr>
        <p:spPr>
          <a:xfrm>
            <a:off x="7969834" y="3767442"/>
            <a:ext cx="1495590" cy="485186"/>
          </a:xfrm>
          <a:prstGeom prst="chevron">
            <a:avLst>
              <a:gd name="adj" fmla="val 32891"/>
            </a:avLst>
          </a:prstGeom>
          <a:solidFill>
            <a:srgbClr val="22910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Disposition</a:t>
            </a:r>
            <a:endParaRPr lang="en-US" sz="1400" dirty="0">
              <a:solidFill>
                <a:schemeClr val="dk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150" name="Google Shape;65;p4">
            <a:extLst>
              <a:ext uri="{FF2B5EF4-FFF2-40B4-BE49-F238E27FC236}">
                <a16:creationId xmlns:a16="http://schemas.microsoft.com/office/drawing/2014/main" id="{29368E5D-5985-9FD3-383A-62D3B2022B2E}"/>
              </a:ext>
            </a:extLst>
          </p:cNvPr>
          <p:cNvCxnSpPr>
            <a:cxnSpLocks/>
            <a:stCxn id="143" idx="3"/>
          </p:cNvCxnSpPr>
          <p:nvPr/>
        </p:nvCxnSpPr>
        <p:spPr>
          <a:xfrm>
            <a:off x="4537478" y="4065546"/>
            <a:ext cx="392484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4" name="Google Shape;65;p4">
            <a:extLst>
              <a:ext uri="{FF2B5EF4-FFF2-40B4-BE49-F238E27FC236}">
                <a16:creationId xmlns:a16="http://schemas.microsoft.com/office/drawing/2014/main" id="{3D2BB8FE-D858-0395-07D1-0791E051D029}"/>
              </a:ext>
            </a:extLst>
          </p:cNvPr>
          <p:cNvCxnSpPr>
            <a:cxnSpLocks/>
          </p:cNvCxnSpPr>
          <p:nvPr/>
        </p:nvCxnSpPr>
        <p:spPr>
          <a:xfrm>
            <a:off x="7763088" y="3984706"/>
            <a:ext cx="33251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4" name="Google Shape;63;p4">
            <a:extLst>
              <a:ext uri="{FF2B5EF4-FFF2-40B4-BE49-F238E27FC236}">
                <a16:creationId xmlns:a16="http://schemas.microsoft.com/office/drawing/2014/main" id="{D80F3AA4-FC7A-4641-4CEC-B906924D71ED}"/>
              </a:ext>
            </a:extLst>
          </p:cNvPr>
          <p:cNvCxnSpPr>
            <a:cxnSpLocks/>
            <a:stCxn id="141" idx="2"/>
            <a:endCxn id="143" idx="0"/>
          </p:cNvCxnSpPr>
          <p:nvPr/>
        </p:nvCxnSpPr>
        <p:spPr>
          <a:xfrm>
            <a:off x="3706213" y="3234232"/>
            <a:ext cx="3679" cy="588721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Rectangle 175">
            <a:extLst>
              <a:ext uri="{FF2B5EF4-FFF2-40B4-BE49-F238E27FC236}">
                <a16:creationId xmlns:a16="http://schemas.microsoft.com/office/drawing/2014/main" id="{75066C76-5778-107D-00C6-CB7EB98C68B6}"/>
              </a:ext>
            </a:extLst>
          </p:cNvPr>
          <p:cNvSpPr/>
          <p:nvPr/>
        </p:nvSpPr>
        <p:spPr>
          <a:xfrm>
            <a:off x="2505492" y="690351"/>
            <a:ext cx="7546312" cy="10724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Process Interactions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B4D23996-8909-839A-58D6-115496825010}"/>
              </a:ext>
            </a:extLst>
          </p:cNvPr>
          <p:cNvSpPr/>
          <p:nvPr/>
        </p:nvSpPr>
        <p:spPr>
          <a:xfrm>
            <a:off x="4450347" y="994180"/>
            <a:ext cx="1446534" cy="590360"/>
          </a:xfrm>
          <a:prstGeom prst="rect">
            <a:avLst/>
          </a:prstGeom>
          <a:solidFill>
            <a:srgbClr val="FF85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entury Gothic" panose="020B0502020202020204" pitchFamily="34" charset="0"/>
              </a:rPr>
              <a:t>Laboratory</a:t>
            </a: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A8152C9A-1A26-6F97-4AB1-6C8BC130B4E7}"/>
              </a:ext>
            </a:extLst>
          </p:cNvPr>
          <p:cNvSpPr/>
          <p:nvPr/>
        </p:nvSpPr>
        <p:spPr>
          <a:xfrm>
            <a:off x="6410009" y="1011020"/>
            <a:ext cx="1431759" cy="59036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entury Gothic" panose="020B0502020202020204" pitchFamily="34" charset="0"/>
              </a:rPr>
              <a:t>Pharmacy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ACB08921-00D7-FF88-CAF2-C1BAF74ED8E9}"/>
              </a:ext>
            </a:extLst>
          </p:cNvPr>
          <p:cNvSpPr/>
          <p:nvPr/>
        </p:nvSpPr>
        <p:spPr>
          <a:xfrm>
            <a:off x="8249482" y="988285"/>
            <a:ext cx="1342182" cy="59036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entury Gothic" panose="020B0502020202020204" pitchFamily="34" charset="0"/>
              </a:rPr>
              <a:t>Admission</a:t>
            </a:r>
          </a:p>
        </p:txBody>
      </p:sp>
      <p:cxnSp>
        <p:nvCxnSpPr>
          <p:cNvPr id="192" name="Elbow Connector 191">
            <a:extLst>
              <a:ext uri="{FF2B5EF4-FFF2-40B4-BE49-F238E27FC236}">
                <a16:creationId xmlns:a16="http://schemas.microsoft.com/office/drawing/2014/main" id="{A97F8864-1764-5C5D-E769-1D8A24772D2E}"/>
              </a:ext>
            </a:extLst>
          </p:cNvPr>
          <p:cNvCxnSpPr>
            <a:cxnSpLocks/>
            <a:stCxn id="177" idx="2"/>
          </p:cNvCxnSpPr>
          <p:nvPr/>
        </p:nvCxnSpPr>
        <p:spPr>
          <a:xfrm rot="16200000" flipH="1">
            <a:off x="4910760" y="1847394"/>
            <a:ext cx="779696" cy="253988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Elbow Connector 192">
            <a:extLst>
              <a:ext uri="{FF2B5EF4-FFF2-40B4-BE49-F238E27FC236}">
                <a16:creationId xmlns:a16="http://schemas.microsoft.com/office/drawing/2014/main" id="{C941559B-5CBF-BFAC-E0E0-0942EFE5A772}"/>
              </a:ext>
            </a:extLst>
          </p:cNvPr>
          <p:cNvCxnSpPr>
            <a:cxnSpLocks/>
            <a:stCxn id="178" idx="2"/>
          </p:cNvCxnSpPr>
          <p:nvPr/>
        </p:nvCxnSpPr>
        <p:spPr>
          <a:xfrm rot="16200000" flipH="1">
            <a:off x="6848363" y="1878905"/>
            <a:ext cx="798854" cy="243803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6" name="Elbow Connector 195">
            <a:extLst>
              <a:ext uri="{FF2B5EF4-FFF2-40B4-BE49-F238E27FC236}">
                <a16:creationId xmlns:a16="http://schemas.microsoft.com/office/drawing/2014/main" id="{68ED14B8-45C8-EA01-F0E3-F7A64A8F06DB}"/>
              </a:ext>
            </a:extLst>
          </p:cNvPr>
          <p:cNvCxnSpPr>
            <a:cxnSpLocks/>
            <a:endCxn id="179" idx="2"/>
          </p:cNvCxnSpPr>
          <p:nvPr/>
        </p:nvCxnSpPr>
        <p:spPr>
          <a:xfrm rot="5400000" flipH="1" flipV="1">
            <a:off x="7697135" y="2544005"/>
            <a:ext cx="2188797" cy="258079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6" name="Rectangle 205">
            <a:extLst>
              <a:ext uri="{FF2B5EF4-FFF2-40B4-BE49-F238E27FC236}">
                <a16:creationId xmlns:a16="http://schemas.microsoft.com/office/drawing/2014/main" id="{824B58F5-A582-83A8-38A1-D7A2C59404AF}"/>
              </a:ext>
            </a:extLst>
          </p:cNvPr>
          <p:cNvSpPr/>
          <p:nvPr/>
        </p:nvSpPr>
        <p:spPr>
          <a:xfrm>
            <a:off x="8073314" y="4668106"/>
            <a:ext cx="1106618" cy="34117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</a:rPr>
              <a:t>Discharge</a:t>
            </a:r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CD85421D-C796-366E-9D07-9FE5B3E5B3F7}"/>
              </a:ext>
            </a:extLst>
          </p:cNvPr>
          <p:cNvSpPr/>
          <p:nvPr/>
        </p:nvSpPr>
        <p:spPr>
          <a:xfrm>
            <a:off x="1032548" y="5750686"/>
            <a:ext cx="6854191" cy="921111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Acceptance Criteria For Outputs</a:t>
            </a: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Disposition within 4 hours upon admission</a:t>
            </a: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Patient stabilized</a:t>
            </a: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90% Client Satisfaction for ER Services</a:t>
            </a:r>
          </a:p>
        </p:txBody>
      </p:sp>
      <p:sp>
        <p:nvSpPr>
          <p:cNvPr id="209" name="Google Shape;72;p4">
            <a:extLst>
              <a:ext uri="{FF2B5EF4-FFF2-40B4-BE49-F238E27FC236}">
                <a16:creationId xmlns:a16="http://schemas.microsoft.com/office/drawing/2014/main" id="{72F168D4-F0AD-1603-FA27-EDACFF27780F}"/>
              </a:ext>
            </a:extLst>
          </p:cNvPr>
          <p:cNvSpPr/>
          <p:nvPr/>
        </p:nvSpPr>
        <p:spPr>
          <a:xfrm>
            <a:off x="1696428" y="1829870"/>
            <a:ext cx="580707" cy="570362"/>
          </a:xfrm>
          <a:prstGeom prst="ellipse">
            <a:avLst/>
          </a:prstGeom>
          <a:solidFill>
            <a:srgbClr val="306285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I</a:t>
            </a:r>
            <a:endParaRPr sz="1800" dirty="0">
              <a:solidFill>
                <a:schemeClr val="lt1"/>
              </a:solidFill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72;p4">
            <a:extLst>
              <a:ext uri="{FF2B5EF4-FFF2-40B4-BE49-F238E27FC236}">
                <a16:creationId xmlns:a16="http://schemas.microsoft.com/office/drawing/2014/main" id="{FFFB733B-23E4-BD28-637B-54191F93CF8F}"/>
              </a:ext>
            </a:extLst>
          </p:cNvPr>
          <p:cNvSpPr/>
          <p:nvPr/>
        </p:nvSpPr>
        <p:spPr>
          <a:xfrm>
            <a:off x="6121141" y="1802198"/>
            <a:ext cx="580707" cy="570362"/>
          </a:xfrm>
          <a:prstGeom prst="ellipse">
            <a:avLst/>
          </a:prstGeom>
          <a:solidFill>
            <a:srgbClr val="306285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P</a:t>
            </a:r>
            <a:endParaRPr sz="1800" dirty="0">
              <a:solidFill>
                <a:schemeClr val="lt1"/>
              </a:solidFill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BFF892D4-12A8-B5E5-E856-82107ED00A5E}"/>
              </a:ext>
            </a:extLst>
          </p:cNvPr>
          <p:cNvSpPr/>
          <p:nvPr/>
        </p:nvSpPr>
        <p:spPr>
          <a:xfrm>
            <a:off x="2670050" y="957230"/>
            <a:ext cx="1267169" cy="59036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entury Gothic" panose="020B0502020202020204" pitchFamily="34" charset="0"/>
              </a:rPr>
              <a:t>OPD</a:t>
            </a:r>
          </a:p>
        </p:txBody>
      </p:sp>
      <p:cxnSp>
        <p:nvCxnSpPr>
          <p:cNvPr id="221" name="Elbow Connector 220">
            <a:extLst>
              <a:ext uri="{FF2B5EF4-FFF2-40B4-BE49-F238E27FC236}">
                <a16:creationId xmlns:a16="http://schemas.microsoft.com/office/drawing/2014/main" id="{23725549-9B9D-48F5-F4D2-4773C300E444}"/>
              </a:ext>
            </a:extLst>
          </p:cNvPr>
          <p:cNvCxnSpPr>
            <a:cxnSpLocks/>
            <a:stCxn id="141" idx="0"/>
            <a:endCxn id="220" idx="2"/>
          </p:cNvCxnSpPr>
          <p:nvPr/>
        </p:nvCxnSpPr>
        <p:spPr>
          <a:xfrm rot="16200000" flipV="1">
            <a:off x="2904196" y="1947029"/>
            <a:ext cx="1201456" cy="402578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Manual Input 3">
            <a:extLst>
              <a:ext uri="{FF2B5EF4-FFF2-40B4-BE49-F238E27FC236}">
                <a16:creationId xmlns:a16="http://schemas.microsoft.com/office/drawing/2014/main" id="{EABAC63E-36B6-9FB3-C423-268AB85EEB92}"/>
              </a:ext>
            </a:extLst>
          </p:cNvPr>
          <p:cNvSpPr/>
          <p:nvPr/>
        </p:nvSpPr>
        <p:spPr>
          <a:xfrm rot="16200000" flipH="1" flipV="1">
            <a:off x="1783260" y="-1772834"/>
            <a:ext cx="485186" cy="4051706"/>
          </a:xfrm>
          <a:prstGeom prst="flowChartManualInput">
            <a:avLst/>
          </a:prstGeom>
          <a:solidFill>
            <a:srgbClr val="03FCD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screen, display, screenshot&#10;&#10;Description automatically generated">
            <a:extLst>
              <a:ext uri="{FF2B5EF4-FFF2-40B4-BE49-F238E27FC236}">
                <a16:creationId xmlns:a16="http://schemas.microsoft.com/office/drawing/2014/main" id="{D7FA4487-1D3E-9A4E-B998-C7ACD00E9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940621" y="-271902"/>
            <a:ext cx="6226443" cy="10443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11B694-9908-BA63-B3BD-73333327A74E}"/>
              </a:ext>
            </a:extLst>
          </p:cNvPr>
          <p:cNvSpPr txBox="1"/>
          <p:nvPr/>
        </p:nvSpPr>
        <p:spPr>
          <a:xfrm>
            <a:off x="6765360" y="144834"/>
            <a:ext cx="5382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entury Gothic" panose="020B0502020202020204" pitchFamily="34" charset="0"/>
              </a:rPr>
              <a:t>Procedure: Patient Management in the ER</a:t>
            </a:r>
          </a:p>
        </p:txBody>
      </p:sp>
      <p:sp>
        <p:nvSpPr>
          <p:cNvPr id="7" name="Manual Input 6">
            <a:extLst>
              <a:ext uri="{FF2B5EF4-FFF2-40B4-BE49-F238E27FC236}">
                <a16:creationId xmlns:a16="http://schemas.microsoft.com/office/drawing/2014/main" id="{82614CC0-D8A1-C7C1-64C0-4C3FC7F10AF3}"/>
              </a:ext>
            </a:extLst>
          </p:cNvPr>
          <p:cNvSpPr/>
          <p:nvPr/>
        </p:nvSpPr>
        <p:spPr>
          <a:xfrm rot="16200000" flipH="1" flipV="1">
            <a:off x="1834540" y="-1798866"/>
            <a:ext cx="374441" cy="4051705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569 w 10000"/>
              <a:gd name="connsiteY0" fmla="*/ 99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569 w 10000"/>
              <a:gd name="connsiteY4" fmla="*/ 99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569" y="99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ubicBezTo>
                  <a:pt x="190" y="6998"/>
                  <a:pt x="379" y="3995"/>
                  <a:pt x="569" y="993"/>
                </a:cubicBez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7A3DBE-A3F1-B99F-69FB-1E4C572ADE9B}"/>
              </a:ext>
            </a:extLst>
          </p:cNvPr>
          <p:cNvSpPr txBox="1"/>
          <p:nvPr/>
        </p:nvSpPr>
        <p:spPr>
          <a:xfrm>
            <a:off x="43490" y="14514"/>
            <a:ext cx="2670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Process Flow</a:t>
            </a:r>
          </a:p>
        </p:txBody>
      </p:sp>
      <p:sp>
        <p:nvSpPr>
          <p:cNvPr id="44" name="Google Shape;74;p4">
            <a:extLst>
              <a:ext uri="{FF2B5EF4-FFF2-40B4-BE49-F238E27FC236}">
                <a16:creationId xmlns:a16="http://schemas.microsoft.com/office/drawing/2014/main" id="{34471B09-EECE-DEE6-00F6-1DA46E0C7494}"/>
              </a:ext>
            </a:extLst>
          </p:cNvPr>
          <p:cNvSpPr/>
          <p:nvPr/>
        </p:nvSpPr>
        <p:spPr>
          <a:xfrm>
            <a:off x="9892219" y="1793875"/>
            <a:ext cx="580707" cy="570362"/>
          </a:xfrm>
          <a:prstGeom prst="ellipse">
            <a:avLst/>
          </a:prstGeom>
          <a:solidFill>
            <a:srgbClr val="306285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O</a:t>
            </a:r>
            <a:endParaRPr sz="1800" dirty="0">
              <a:solidFill>
                <a:schemeClr val="lt1"/>
              </a:solidFill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01167685-FDA8-1DCE-8E15-6029AF755DDF}"/>
              </a:ext>
            </a:extLst>
          </p:cNvPr>
          <p:cNvSpPr/>
          <p:nvPr/>
        </p:nvSpPr>
        <p:spPr>
          <a:xfrm>
            <a:off x="4929962" y="2400232"/>
            <a:ext cx="2833126" cy="31127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Google Shape;65;p4">
            <a:extLst>
              <a:ext uri="{FF2B5EF4-FFF2-40B4-BE49-F238E27FC236}">
                <a16:creationId xmlns:a16="http://schemas.microsoft.com/office/drawing/2014/main" id="{37188E4E-43B2-290F-908E-FF21E57277C3}"/>
              </a:ext>
            </a:extLst>
          </p:cNvPr>
          <p:cNvCxnSpPr>
            <a:cxnSpLocks/>
            <a:stCxn id="148" idx="2"/>
            <a:endCxn id="206" idx="0"/>
          </p:cNvCxnSpPr>
          <p:nvPr/>
        </p:nvCxnSpPr>
        <p:spPr>
          <a:xfrm flipH="1">
            <a:off x="8626623" y="4252628"/>
            <a:ext cx="11215" cy="415478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5" name="Google Shape;65;p4">
            <a:extLst>
              <a:ext uri="{FF2B5EF4-FFF2-40B4-BE49-F238E27FC236}">
                <a16:creationId xmlns:a16="http://schemas.microsoft.com/office/drawing/2014/main" id="{78ED0BBD-4832-3E20-8B97-7D6D48F7A536}"/>
              </a:ext>
            </a:extLst>
          </p:cNvPr>
          <p:cNvCxnSpPr>
            <a:cxnSpLocks/>
            <a:stCxn id="21" idx="3"/>
            <a:endCxn id="14" idx="1"/>
          </p:cNvCxnSpPr>
          <p:nvPr/>
        </p:nvCxnSpPr>
        <p:spPr>
          <a:xfrm>
            <a:off x="1243277" y="3007933"/>
            <a:ext cx="264436" cy="7973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8" name="Google Shape;65;p4">
            <a:extLst>
              <a:ext uri="{FF2B5EF4-FFF2-40B4-BE49-F238E27FC236}">
                <a16:creationId xmlns:a16="http://schemas.microsoft.com/office/drawing/2014/main" id="{0CA4B369-FE97-CBE3-8CDB-2B21F05EBDD8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588506" y="3015906"/>
            <a:ext cx="356471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2" name="Google Shape;65;p4">
            <a:extLst>
              <a:ext uri="{FF2B5EF4-FFF2-40B4-BE49-F238E27FC236}">
                <a16:creationId xmlns:a16="http://schemas.microsoft.com/office/drawing/2014/main" id="{1250E9AF-DF87-2327-867D-1A635499CA9E}"/>
              </a:ext>
            </a:extLst>
          </p:cNvPr>
          <p:cNvCxnSpPr>
            <a:cxnSpLocks/>
          </p:cNvCxnSpPr>
          <p:nvPr/>
        </p:nvCxnSpPr>
        <p:spPr>
          <a:xfrm>
            <a:off x="9344498" y="2883826"/>
            <a:ext cx="267093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5" name="Google Shape;65;p4">
            <a:extLst>
              <a:ext uri="{FF2B5EF4-FFF2-40B4-BE49-F238E27FC236}">
                <a16:creationId xmlns:a16="http://schemas.microsoft.com/office/drawing/2014/main" id="{F150CF95-C3CD-93DD-0C9A-3B4912A9B9FA}"/>
              </a:ext>
            </a:extLst>
          </p:cNvPr>
          <p:cNvCxnSpPr>
            <a:cxnSpLocks/>
            <a:stCxn id="15" idx="3"/>
            <a:endCxn id="24" idx="1"/>
          </p:cNvCxnSpPr>
          <p:nvPr/>
        </p:nvCxnSpPr>
        <p:spPr>
          <a:xfrm flipV="1">
            <a:off x="10740019" y="2914598"/>
            <a:ext cx="207580" cy="4005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4138705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97;p5">
            <a:extLst>
              <a:ext uri="{FF2B5EF4-FFF2-40B4-BE49-F238E27FC236}">
                <a16:creationId xmlns:a16="http://schemas.microsoft.com/office/drawing/2014/main" id="{5254BE9C-13A1-D7F8-F061-78840A836CAF}"/>
              </a:ext>
            </a:extLst>
          </p:cNvPr>
          <p:cNvSpPr/>
          <p:nvPr/>
        </p:nvSpPr>
        <p:spPr>
          <a:xfrm flipH="1">
            <a:off x="188684" y="1367052"/>
            <a:ext cx="4729303" cy="4754320"/>
          </a:xfrm>
          <a:prstGeom prst="snip1Rect">
            <a:avLst>
              <a:gd name="adj" fmla="val 10235"/>
            </a:avLst>
          </a:prstGeom>
          <a:solidFill>
            <a:schemeClr val="bg1">
              <a:alpha val="96807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8950" marR="0" lvl="0" indent="-48895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Instructions:</a:t>
            </a: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1.1 The triage nurse shall triage all patients based using the triage flowchart as a guide.</a:t>
            </a: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sym typeface="Century Gothic"/>
              </a:rPr>
              <a:t>1.2 If the patient is assessed as an OPD Case, the triage nurse shall direct the patient to the OPD.</a:t>
            </a: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sym typeface="Century Gothic"/>
              </a:rPr>
              <a:t>1.3  If the patient is assessed ad emergent or urgent, he/she will be issued with Medical Record for encoding.</a:t>
            </a: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sym typeface="Century Gothic"/>
              </a:rPr>
              <a:t>1.4 Refer to Work Instruction - Triaging</a:t>
            </a:r>
            <a:endParaRPr lang="en-US" dirty="0">
              <a:latin typeface="Century Gothic" panose="020B050202020202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C7F441-2B04-39E8-89CD-B078525E7987}"/>
              </a:ext>
            </a:extLst>
          </p:cNvPr>
          <p:cNvSpPr/>
          <p:nvPr/>
        </p:nvSpPr>
        <p:spPr>
          <a:xfrm>
            <a:off x="5004486" y="1011382"/>
            <a:ext cx="7203545" cy="5169030"/>
          </a:xfrm>
          <a:prstGeom prst="rect">
            <a:avLst/>
          </a:prstGeom>
          <a:solidFill>
            <a:schemeClr val="bg1">
              <a:alpha val="69798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oogle Shape;91;p5">
            <a:extLst>
              <a:ext uri="{FF2B5EF4-FFF2-40B4-BE49-F238E27FC236}">
                <a16:creationId xmlns:a16="http://schemas.microsoft.com/office/drawing/2014/main" id="{2BF4E2B6-61F5-9CCF-A67B-0CD7E5569AF4}"/>
              </a:ext>
            </a:extLst>
          </p:cNvPr>
          <p:cNvGrpSpPr/>
          <p:nvPr/>
        </p:nvGrpSpPr>
        <p:grpSpPr>
          <a:xfrm>
            <a:off x="43489" y="576974"/>
            <a:ext cx="4868562" cy="826417"/>
            <a:chOff x="191764" y="832036"/>
            <a:chExt cx="4868562" cy="826417"/>
          </a:xfrm>
        </p:grpSpPr>
        <p:grpSp>
          <p:nvGrpSpPr>
            <p:cNvPr id="5" name="Google Shape;92;p5">
              <a:extLst>
                <a:ext uri="{FF2B5EF4-FFF2-40B4-BE49-F238E27FC236}">
                  <a16:creationId xmlns:a16="http://schemas.microsoft.com/office/drawing/2014/main" id="{8D6BB439-2A36-2F32-DEEA-B45C7EBF2C88}"/>
                </a:ext>
              </a:extLst>
            </p:cNvPr>
            <p:cNvGrpSpPr/>
            <p:nvPr/>
          </p:nvGrpSpPr>
          <p:grpSpPr>
            <a:xfrm>
              <a:off x="191764" y="1030448"/>
              <a:ext cx="4868562" cy="628005"/>
              <a:chOff x="267361" y="1030448"/>
              <a:chExt cx="4868562" cy="628005"/>
            </a:xfrm>
          </p:grpSpPr>
          <p:sp>
            <p:nvSpPr>
              <p:cNvPr id="7" name="Google Shape;93;p5">
                <a:extLst>
                  <a:ext uri="{FF2B5EF4-FFF2-40B4-BE49-F238E27FC236}">
                    <a16:creationId xmlns:a16="http://schemas.microsoft.com/office/drawing/2014/main" id="{EDEBDD2F-7D6E-F688-11E4-E6387C8FBF98}"/>
                  </a:ext>
                </a:extLst>
              </p:cNvPr>
              <p:cNvSpPr/>
              <p:nvPr/>
            </p:nvSpPr>
            <p:spPr>
              <a:xfrm>
                <a:off x="547031" y="1200849"/>
                <a:ext cx="4588892" cy="26161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FFFF00"/>
              </a:solidFill>
              <a:ln w="12700" cap="flat" cmpd="sng">
                <a:solidFill>
                  <a:srgbClr val="31538F"/>
                </a:solidFill>
                <a:prstDash val="solid"/>
                <a:miter lim="800000"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dirty="0">
                    <a:latin typeface="Century Gothic" panose="020B0502020202020204" pitchFamily="34" charset="0"/>
                    <a:ea typeface="Century Gothic"/>
                    <a:cs typeface="Century Gothic"/>
                    <a:sym typeface="Century Gothic"/>
                  </a:rPr>
                  <a:t>      Triage Nurse</a:t>
                </a:r>
                <a:endParaRPr sz="1600" dirty="0">
                  <a:latin typeface="Century Gothic" panose="020B0502020202020204" pitchFamily="34" charset="0"/>
                  <a:ea typeface="Century Gothic"/>
                  <a:cs typeface="Century Gothic"/>
                  <a:sym typeface="Century Gothic"/>
                </a:endParaRPr>
              </a:p>
            </p:txBody>
          </p:sp>
          <p:pic>
            <p:nvPicPr>
              <p:cNvPr id="8" name="Google Shape;94;p5" descr="people icon ไอคอนคน Free vector เวกเตอร์ฟรี - Free Vectors - PICTHAI.COM ,  Download free images , free photo , free picture , free … in 2021 | People  icon, Icon, Free icons">
                <a:extLst>
                  <a:ext uri="{FF2B5EF4-FFF2-40B4-BE49-F238E27FC236}">
                    <a16:creationId xmlns:a16="http://schemas.microsoft.com/office/drawing/2014/main" id="{B1B51BD8-1B2D-A6CE-EA81-F52C404DD953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67361" y="1030448"/>
                <a:ext cx="628005" cy="628005"/>
              </a:xfrm>
              <a:prstGeom prst="ellipse">
                <a:avLst/>
              </a:prstGeom>
              <a:noFill/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</p:pic>
        </p:grpSp>
        <p:sp>
          <p:nvSpPr>
            <p:cNvPr id="6" name="Google Shape;95;p5">
              <a:extLst>
                <a:ext uri="{FF2B5EF4-FFF2-40B4-BE49-F238E27FC236}">
                  <a16:creationId xmlns:a16="http://schemas.microsoft.com/office/drawing/2014/main" id="{BB6C558C-9445-555A-B6B5-7D9AC53035DD}"/>
                </a:ext>
              </a:extLst>
            </p:cNvPr>
            <p:cNvSpPr txBox="1"/>
            <p:nvPr/>
          </p:nvSpPr>
          <p:spPr>
            <a:xfrm>
              <a:off x="815357" y="832036"/>
              <a:ext cx="3094892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chemeClr val="dk1"/>
                  </a:solidFill>
                  <a:latin typeface="Century Gothic" panose="020B0502020202020204" pitchFamily="34" charset="0"/>
                  <a:ea typeface="Century Gothic"/>
                  <a:cs typeface="Century Gothic"/>
                  <a:sym typeface="Century Gothic"/>
                </a:rPr>
                <a:t>Responsibility and Authorities</a:t>
              </a:r>
              <a:endParaRPr sz="2400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5122" name="Picture 2">
            <a:hlinkClick r:id="rId3" action="ppaction://hlinksldjump"/>
            <a:extLst>
              <a:ext uri="{FF2B5EF4-FFF2-40B4-BE49-F238E27FC236}">
                <a16:creationId xmlns:a16="http://schemas.microsoft.com/office/drawing/2014/main" id="{3CD8EF04-FC31-FE7C-415C-E92A6BAE07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61"/>
          <a:stretch/>
        </p:blipFill>
        <p:spPr bwMode="auto">
          <a:xfrm>
            <a:off x="5128944" y="1615762"/>
            <a:ext cx="7079087" cy="456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D6CD183-A9DE-38C7-54DC-ADA07C3C244F}"/>
              </a:ext>
            </a:extLst>
          </p:cNvPr>
          <p:cNvSpPr txBox="1"/>
          <p:nvPr/>
        </p:nvSpPr>
        <p:spPr>
          <a:xfrm>
            <a:off x="7945383" y="1302948"/>
            <a:ext cx="1484783" cy="307777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entury Gothic" panose="020B0502020202020204" pitchFamily="34" charset="0"/>
              </a:rPr>
              <a:t>Entry To ER</a:t>
            </a:r>
          </a:p>
        </p:txBody>
      </p:sp>
      <p:sp>
        <p:nvSpPr>
          <p:cNvPr id="19" name="Manual Input 18">
            <a:extLst>
              <a:ext uri="{FF2B5EF4-FFF2-40B4-BE49-F238E27FC236}">
                <a16:creationId xmlns:a16="http://schemas.microsoft.com/office/drawing/2014/main" id="{8792B7A6-140A-C851-3756-6043E0E6A220}"/>
              </a:ext>
            </a:extLst>
          </p:cNvPr>
          <p:cNvSpPr/>
          <p:nvPr/>
        </p:nvSpPr>
        <p:spPr>
          <a:xfrm rot="16200000" flipH="1" flipV="1">
            <a:off x="2259649" y="-2249224"/>
            <a:ext cx="485186" cy="5004485"/>
          </a:xfrm>
          <a:prstGeom prst="flowChartManualInput">
            <a:avLst/>
          </a:prstGeom>
          <a:solidFill>
            <a:srgbClr val="03FCD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icture containing text, screen, display, screenshot&#10;&#10;Description automatically generated">
            <a:extLst>
              <a:ext uri="{FF2B5EF4-FFF2-40B4-BE49-F238E27FC236}">
                <a16:creationId xmlns:a16="http://schemas.microsoft.com/office/drawing/2014/main" id="{DEBCB589-8E15-75F6-AEAB-8D47675C54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5940621" y="-271902"/>
            <a:ext cx="6226443" cy="10443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B74CF2A-17F0-5341-FB8B-B3BBBC997DEF}"/>
              </a:ext>
            </a:extLst>
          </p:cNvPr>
          <p:cNvSpPr txBox="1"/>
          <p:nvPr/>
        </p:nvSpPr>
        <p:spPr>
          <a:xfrm>
            <a:off x="6765360" y="144834"/>
            <a:ext cx="5382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entury Gothic" panose="020B0502020202020204" pitchFamily="34" charset="0"/>
              </a:rPr>
              <a:t>Procedure: Patient Management in the ER</a:t>
            </a:r>
          </a:p>
        </p:txBody>
      </p:sp>
      <p:sp>
        <p:nvSpPr>
          <p:cNvPr id="22" name="Manual Input 6">
            <a:extLst>
              <a:ext uri="{FF2B5EF4-FFF2-40B4-BE49-F238E27FC236}">
                <a16:creationId xmlns:a16="http://schemas.microsoft.com/office/drawing/2014/main" id="{0C65321D-84C1-781F-9055-3395E220AF42}"/>
              </a:ext>
            </a:extLst>
          </p:cNvPr>
          <p:cNvSpPr/>
          <p:nvPr/>
        </p:nvSpPr>
        <p:spPr>
          <a:xfrm rot="16200000" flipH="1" flipV="1">
            <a:off x="2312975" y="-2277302"/>
            <a:ext cx="374441" cy="5008578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569 w 10000"/>
              <a:gd name="connsiteY0" fmla="*/ 99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569 w 10000"/>
              <a:gd name="connsiteY4" fmla="*/ 99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569" y="99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ubicBezTo>
                  <a:pt x="190" y="6998"/>
                  <a:pt x="379" y="3995"/>
                  <a:pt x="569" y="993"/>
                </a:cubicBez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7F458C-9D5F-1243-EE7B-C23767F2968F}"/>
              </a:ext>
            </a:extLst>
          </p:cNvPr>
          <p:cNvSpPr txBox="1"/>
          <p:nvPr/>
        </p:nvSpPr>
        <p:spPr>
          <a:xfrm>
            <a:off x="43489" y="14514"/>
            <a:ext cx="3819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Activity Details: 1. Triage</a:t>
            </a:r>
          </a:p>
        </p:txBody>
      </p:sp>
    </p:spTree>
    <p:extLst>
      <p:ext uri="{BB962C8B-B14F-4D97-AF65-F5344CB8AC3E}">
        <p14:creationId xmlns:p14="http://schemas.microsoft.com/office/powerpoint/2010/main" val="3030262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91;p5">
            <a:extLst>
              <a:ext uri="{FF2B5EF4-FFF2-40B4-BE49-F238E27FC236}">
                <a16:creationId xmlns:a16="http://schemas.microsoft.com/office/drawing/2014/main" id="{2BF4E2B6-61F5-9CCF-A67B-0CD7E5569AF4}"/>
              </a:ext>
            </a:extLst>
          </p:cNvPr>
          <p:cNvGrpSpPr/>
          <p:nvPr/>
        </p:nvGrpSpPr>
        <p:grpSpPr>
          <a:xfrm>
            <a:off x="207804" y="705215"/>
            <a:ext cx="4868562" cy="765340"/>
            <a:chOff x="191764" y="893113"/>
            <a:chExt cx="4868562" cy="765340"/>
          </a:xfrm>
        </p:grpSpPr>
        <p:grpSp>
          <p:nvGrpSpPr>
            <p:cNvPr id="5" name="Google Shape;92;p5">
              <a:extLst>
                <a:ext uri="{FF2B5EF4-FFF2-40B4-BE49-F238E27FC236}">
                  <a16:creationId xmlns:a16="http://schemas.microsoft.com/office/drawing/2014/main" id="{8D6BB439-2A36-2F32-DEEA-B45C7EBF2C88}"/>
                </a:ext>
              </a:extLst>
            </p:cNvPr>
            <p:cNvGrpSpPr/>
            <p:nvPr/>
          </p:nvGrpSpPr>
          <p:grpSpPr>
            <a:xfrm>
              <a:off x="191764" y="1030448"/>
              <a:ext cx="4868562" cy="628005"/>
              <a:chOff x="267361" y="1030448"/>
              <a:chExt cx="4868562" cy="628005"/>
            </a:xfrm>
          </p:grpSpPr>
          <p:sp>
            <p:nvSpPr>
              <p:cNvPr id="7" name="Google Shape;93;p5">
                <a:extLst>
                  <a:ext uri="{FF2B5EF4-FFF2-40B4-BE49-F238E27FC236}">
                    <a16:creationId xmlns:a16="http://schemas.microsoft.com/office/drawing/2014/main" id="{EDEBDD2F-7D6E-F688-11E4-E6387C8FBF98}"/>
                  </a:ext>
                </a:extLst>
              </p:cNvPr>
              <p:cNvSpPr/>
              <p:nvPr/>
            </p:nvSpPr>
            <p:spPr>
              <a:xfrm>
                <a:off x="547031" y="1200849"/>
                <a:ext cx="4588892" cy="26161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219208"/>
              </a:solidFill>
              <a:ln w="12700" cap="flat" cmpd="sng">
                <a:solidFill>
                  <a:srgbClr val="31538F"/>
                </a:solidFill>
                <a:prstDash val="solid"/>
                <a:miter lim="800000"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Century Gothic"/>
                    <a:cs typeface="Century Gothic"/>
                    <a:sym typeface="Century Gothic"/>
                  </a:rPr>
                  <a:t>      ER Physician</a:t>
                </a:r>
                <a:endParaRPr sz="2000" dirty="0">
                  <a:solidFill>
                    <a:schemeClr val="bg1"/>
                  </a:solidFill>
                  <a:latin typeface="Century Gothic" panose="020B0502020202020204" pitchFamily="34" charset="0"/>
                  <a:ea typeface="Century Gothic"/>
                  <a:cs typeface="Century Gothic"/>
                  <a:sym typeface="Century Gothic"/>
                </a:endParaRPr>
              </a:p>
            </p:txBody>
          </p:sp>
          <p:pic>
            <p:nvPicPr>
              <p:cNvPr id="8" name="Google Shape;94;p5" descr="people icon ไอคอนคน Free vector เวกเตอร์ฟรี - Free Vectors - PICTHAI.COM ,  Download free images , free photo , free picture , free … in 2021 | People  icon, Icon, Free icons">
                <a:extLst>
                  <a:ext uri="{FF2B5EF4-FFF2-40B4-BE49-F238E27FC236}">
                    <a16:creationId xmlns:a16="http://schemas.microsoft.com/office/drawing/2014/main" id="{B1B51BD8-1B2D-A6CE-EA81-F52C404DD953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67361" y="1030448"/>
                <a:ext cx="628005" cy="628005"/>
              </a:xfrm>
              <a:prstGeom prst="ellipse">
                <a:avLst/>
              </a:prstGeom>
              <a:noFill/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</p:pic>
        </p:grpSp>
        <p:sp>
          <p:nvSpPr>
            <p:cNvPr id="6" name="Google Shape;95;p5">
              <a:extLst>
                <a:ext uri="{FF2B5EF4-FFF2-40B4-BE49-F238E27FC236}">
                  <a16:creationId xmlns:a16="http://schemas.microsoft.com/office/drawing/2014/main" id="{BB6C558C-9445-555A-B6B5-7D9AC53035DD}"/>
                </a:ext>
              </a:extLst>
            </p:cNvPr>
            <p:cNvSpPr txBox="1"/>
            <p:nvPr/>
          </p:nvSpPr>
          <p:spPr>
            <a:xfrm>
              <a:off x="754278" y="893113"/>
              <a:ext cx="3094892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chemeClr val="dk1"/>
                  </a:solidFill>
                  <a:latin typeface="Century Gothic" panose="020B0502020202020204" pitchFamily="34" charset="0"/>
                  <a:ea typeface="Century Gothic"/>
                  <a:cs typeface="Century Gothic"/>
                  <a:sym typeface="Century Gothic"/>
                </a:rPr>
                <a:t>Responsibility and Authorities</a:t>
              </a:r>
              <a:endParaRPr sz="2400" dirty="0">
                <a:latin typeface="Century Gothic" panose="020B0502020202020204" pitchFamily="34" charset="0"/>
              </a:endParaRPr>
            </a:p>
          </p:txBody>
        </p:sp>
      </p:grpSp>
      <p:sp>
        <p:nvSpPr>
          <p:cNvPr id="11" name="Google Shape;97;p5">
            <a:extLst>
              <a:ext uri="{FF2B5EF4-FFF2-40B4-BE49-F238E27FC236}">
                <a16:creationId xmlns:a16="http://schemas.microsoft.com/office/drawing/2014/main" id="{5254BE9C-13A1-D7F8-F061-78840A836CAF}"/>
              </a:ext>
            </a:extLst>
          </p:cNvPr>
          <p:cNvSpPr/>
          <p:nvPr/>
        </p:nvSpPr>
        <p:spPr>
          <a:xfrm>
            <a:off x="229200" y="1640956"/>
            <a:ext cx="5466947" cy="2371912"/>
          </a:xfrm>
          <a:prstGeom prst="snip1Rect">
            <a:avLst>
              <a:gd name="adj" fmla="val 8680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Instructions:</a:t>
            </a: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2.1  The ER Physician shall conduct an initial assessment with the patient based on medical record.</a:t>
            </a: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sym typeface="Century Gothic"/>
              </a:rPr>
              <a:t>2.2  This include the patient history, subjective, objective, assessment.</a:t>
            </a: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sym typeface="Century Gothic"/>
              </a:rPr>
              <a:t>2.3 The ER Physician shall indicate initial assessment in the form.</a:t>
            </a:r>
            <a:endParaRPr dirty="0">
              <a:latin typeface="Century Gothic" panose="020B0502020202020204" pitchFamily="34" charset="0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>
              <a:solidFill>
                <a:schemeClr val="dk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pic>
        <p:nvPicPr>
          <p:cNvPr id="6146" name="Picture 2" descr="DEPT RECORD EMERGENCY ROOM - Hospital Forms: Fill out &amp; sign online | DocHub">
            <a:extLst>
              <a:ext uri="{FF2B5EF4-FFF2-40B4-BE49-F238E27FC236}">
                <a16:creationId xmlns:a16="http://schemas.microsoft.com/office/drawing/2014/main" id="{A5EE788D-58C6-5B13-4313-0A817C6FF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9631" y="859083"/>
            <a:ext cx="3848422" cy="51185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03FCADA8-65AD-BD25-83D0-EB36D1FFBD68}"/>
              </a:ext>
            </a:extLst>
          </p:cNvPr>
          <p:cNvSpPr/>
          <p:nvPr/>
        </p:nvSpPr>
        <p:spPr>
          <a:xfrm>
            <a:off x="7407837" y="2672863"/>
            <a:ext cx="3132884" cy="10349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entury Gothic" panose="020B05020202020202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D221C3E-8FFD-95DD-D08A-D0C904D4894D}"/>
              </a:ext>
            </a:extLst>
          </p:cNvPr>
          <p:cNvCxnSpPr/>
          <p:nvPr/>
        </p:nvCxnSpPr>
        <p:spPr>
          <a:xfrm flipV="1">
            <a:off x="4511710" y="3190353"/>
            <a:ext cx="2811730" cy="658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Manual Input 18">
            <a:extLst>
              <a:ext uri="{FF2B5EF4-FFF2-40B4-BE49-F238E27FC236}">
                <a16:creationId xmlns:a16="http://schemas.microsoft.com/office/drawing/2014/main" id="{A7DB2925-C551-5723-EA98-F9B49ABC6397}"/>
              </a:ext>
            </a:extLst>
          </p:cNvPr>
          <p:cNvSpPr/>
          <p:nvPr/>
        </p:nvSpPr>
        <p:spPr>
          <a:xfrm rot="16200000" flipH="1" flipV="1">
            <a:off x="2515121" y="-2504696"/>
            <a:ext cx="485186" cy="5515429"/>
          </a:xfrm>
          <a:prstGeom prst="flowChartManualInput">
            <a:avLst/>
          </a:prstGeom>
          <a:solidFill>
            <a:srgbClr val="03FCD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icture containing text, screen, display, screenshot&#10;&#10;Description automatically generated">
            <a:extLst>
              <a:ext uri="{FF2B5EF4-FFF2-40B4-BE49-F238E27FC236}">
                <a16:creationId xmlns:a16="http://schemas.microsoft.com/office/drawing/2014/main" id="{9DD78C88-998D-CCC2-0176-CEA6DB139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940621" y="-271902"/>
            <a:ext cx="6226443" cy="10443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E4FC53F-0B07-9528-1A03-E1A694F20FA4}"/>
              </a:ext>
            </a:extLst>
          </p:cNvPr>
          <p:cNvSpPr txBox="1"/>
          <p:nvPr/>
        </p:nvSpPr>
        <p:spPr>
          <a:xfrm>
            <a:off x="6765360" y="144834"/>
            <a:ext cx="5382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entury Gothic" panose="020B0502020202020204" pitchFamily="34" charset="0"/>
              </a:rPr>
              <a:t>Procedure: Patient Management in the ER</a:t>
            </a:r>
          </a:p>
        </p:txBody>
      </p:sp>
      <p:sp>
        <p:nvSpPr>
          <p:cNvPr id="22" name="Manual Input 6">
            <a:extLst>
              <a:ext uri="{FF2B5EF4-FFF2-40B4-BE49-F238E27FC236}">
                <a16:creationId xmlns:a16="http://schemas.microsoft.com/office/drawing/2014/main" id="{7218C775-D0D5-4D3D-5FC6-F8CA77804CEC}"/>
              </a:ext>
            </a:extLst>
          </p:cNvPr>
          <p:cNvSpPr/>
          <p:nvPr/>
        </p:nvSpPr>
        <p:spPr>
          <a:xfrm rot="16200000" flipH="1" flipV="1">
            <a:off x="2648108" y="-2612435"/>
            <a:ext cx="374441" cy="5678845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569 w 10000"/>
              <a:gd name="connsiteY0" fmla="*/ 99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569 w 10000"/>
              <a:gd name="connsiteY4" fmla="*/ 99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569" y="99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ubicBezTo>
                  <a:pt x="190" y="6998"/>
                  <a:pt x="379" y="3995"/>
                  <a:pt x="569" y="993"/>
                </a:cubicBez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DE354C-C443-B1E0-4904-168733E31D5D}"/>
              </a:ext>
            </a:extLst>
          </p:cNvPr>
          <p:cNvSpPr txBox="1"/>
          <p:nvPr/>
        </p:nvSpPr>
        <p:spPr>
          <a:xfrm>
            <a:off x="-35214" y="10425"/>
            <a:ext cx="564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Activity Details: 2. Initial Assessment</a:t>
            </a:r>
          </a:p>
        </p:txBody>
      </p:sp>
    </p:spTree>
    <p:extLst>
      <p:ext uri="{BB962C8B-B14F-4D97-AF65-F5344CB8AC3E}">
        <p14:creationId xmlns:p14="http://schemas.microsoft.com/office/powerpoint/2010/main" val="2905778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91;p5">
            <a:extLst>
              <a:ext uri="{FF2B5EF4-FFF2-40B4-BE49-F238E27FC236}">
                <a16:creationId xmlns:a16="http://schemas.microsoft.com/office/drawing/2014/main" id="{2BF4E2B6-61F5-9CCF-A67B-0CD7E5569AF4}"/>
              </a:ext>
            </a:extLst>
          </p:cNvPr>
          <p:cNvGrpSpPr/>
          <p:nvPr/>
        </p:nvGrpSpPr>
        <p:grpSpPr>
          <a:xfrm>
            <a:off x="105355" y="671604"/>
            <a:ext cx="4868562" cy="781873"/>
            <a:chOff x="191764" y="876580"/>
            <a:chExt cx="4868562" cy="781873"/>
          </a:xfrm>
        </p:grpSpPr>
        <p:grpSp>
          <p:nvGrpSpPr>
            <p:cNvPr id="5" name="Google Shape;92;p5">
              <a:extLst>
                <a:ext uri="{FF2B5EF4-FFF2-40B4-BE49-F238E27FC236}">
                  <a16:creationId xmlns:a16="http://schemas.microsoft.com/office/drawing/2014/main" id="{8D6BB439-2A36-2F32-DEEA-B45C7EBF2C88}"/>
                </a:ext>
              </a:extLst>
            </p:cNvPr>
            <p:cNvGrpSpPr/>
            <p:nvPr/>
          </p:nvGrpSpPr>
          <p:grpSpPr>
            <a:xfrm>
              <a:off x="191764" y="1030448"/>
              <a:ext cx="4868562" cy="628005"/>
              <a:chOff x="267361" y="1030448"/>
              <a:chExt cx="4868562" cy="628005"/>
            </a:xfrm>
          </p:grpSpPr>
          <p:sp>
            <p:nvSpPr>
              <p:cNvPr id="7" name="Google Shape;93;p5">
                <a:extLst>
                  <a:ext uri="{FF2B5EF4-FFF2-40B4-BE49-F238E27FC236}">
                    <a16:creationId xmlns:a16="http://schemas.microsoft.com/office/drawing/2014/main" id="{EDEBDD2F-7D6E-F688-11E4-E6387C8FBF98}"/>
                  </a:ext>
                </a:extLst>
              </p:cNvPr>
              <p:cNvSpPr/>
              <p:nvPr/>
            </p:nvSpPr>
            <p:spPr>
              <a:xfrm>
                <a:off x="547031" y="1200849"/>
                <a:ext cx="4588892" cy="26161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219208"/>
              </a:solidFill>
              <a:ln w="12700" cap="flat" cmpd="sng">
                <a:solidFill>
                  <a:srgbClr val="31538F"/>
                </a:solidFill>
                <a:prstDash val="solid"/>
                <a:miter lim="800000"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dirty="0">
                    <a:solidFill>
                      <a:schemeClr val="bg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     ER Physician</a:t>
                </a:r>
                <a:endParaRPr sz="2000" dirty="0">
                  <a:solidFill>
                    <a:schemeClr val="bg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pic>
            <p:nvPicPr>
              <p:cNvPr id="8" name="Google Shape;94;p5" descr="people icon ไอคอนคน Free vector เวกเตอร์ฟรี - Free Vectors - PICTHAI.COM ,  Download free images , free photo , free picture , free … in 2021 | People  icon, Icon, Free icons">
                <a:extLst>
                  <a:ext uri="{FF2B5EF4-FFF2-40B4-BE49-F238E27FC236}">
                    <a16:creationId xmlns:a16="http://schemas.microsoft.com/office/drawing/2014/main" id="{B1B51BD8-1B2D-A6CE-EA81-F52C404DD953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67361" y="1030448"/>
                <a:ext cx="628005" cy="628005"/>
              </a:xfrm>
              <a:prstGeom prst="ellipse">
                <a:avLst/>
              </a:prstGeom>
              <a:noFill/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</p:pic>
        </p:grpSp>
        <p:sp>
          <p:nvSpPr>
            <p:cNvPr id="6" name="Google Shape;95;p5">
              <a:extLst>
                <a:ext uri="{FF2B5EF4-FFF2-40B4-BE49-F238E27FC236}">
                  <a16:creationId xmlns:a16="http://schemas.microsoft.com/office/drawing/2014/main" id="{BB6C558C-9445-555A-B6B5-7D9AC53035DD}"/>
                </a:ext>
              </a:extLst>
            </p:cNvPr>
            <p:cNvSpPr txBox="1"/>
            <p:nvPr/>
          </p:nvSpPr>
          <p:spPr>
            <a:xfrm>
              <a:off x="803680" y="876580"/>
              <a:ext cx="3094892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Responsibility and Authorities</a:t>
              </a:r>
              <a:endParaRPr sz="2400" dirty="0"/>
            </a:p>
          </p:txBody>
        </p:sp>
      </p:grpSp>
      <p:sp>
        <p:nvSpPr>
          <p:cNvPr id="11" name="Google Shape;97;p5">
            <a:extLst>
              <a:ext uri="{FF2B5EF4-FFF2-40B4-BE49-F238E27FC236}">
                <a16:creationId xmlns:a16="http://schemas.microsoft.com/office/drawing/2014/main" id="{5254BE9C-13A1-D7F8-F061-78840A836CAF}"/>
              </a:ext>
            </a:extLst>
          </p:cNvPr>
          <p:cNvSpPr/>
          <p:nvPr/>
        </p:nvSpPr>
        <p:spPr>
          <a:xfrm>
            <a:off x="308148" y="1482783"/>
            <a:ext cx="5366603" cy="3858473"/>
          </a:xfrm>
          <a:prstGeom prst="snip1Rect">
            <a:avLst>
              <a:gd name="adj" fmla="val 8680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3.1.1  The ER Physician shall manage the patient based on the assessment.</a:t>
            </a:r>
          </a:p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3.1.2 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ER Physician shall ensure that doctor’s orders are legibly written. </a:t>
            </a:r>
            <a:endParaRPr lang="en-US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628650" indent="-628650"/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3.1.3  </a:t>
            </a:r>
            <a:r>
              <a:rPr lang="en-US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If diagnostics are necessary, the ER Physician shall order requests to the nurses.</a:t>
            </a:r>
          </a:p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46" name="Picture 2" descr="DEPT RECORD EMERGENCY ROOM - Hospital Forms: Fill out &amp; sign online | DocHub">
            <a:extLst>
              <a:ext uri="{FF2B5EF4-FFF2-40B4-BE49-F238E27FC236}">
                <a16:creationId xmlns:a16="http://schemas.microsoft.com/office/drawing/2014/main" id="{A5EE788D-58C6-5B13-4313-0A817C6FF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9375" y="1139474"/>
            <a:ext cx="3693841" cy="49129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03FCADA8-65AD-BD25-83D0-EB36D1FFBD68}"/>
              </a:ext>
            </a:extLst>
          </p:cNvPr>
          <p:cNvSpPr/>
          <p:nvPr/>
        </p:nvSpPr>
        <p:spPr>
          <a:xfrm>
            <a:off x="6591719" y="4637885"/>
            <a:ext cx="3132884" cy="10349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D221C3E-8FFD-95DD-D08A-D0C904D4894D}"/>
              </a:ext>
            </a:extLst>
          </p:cNvPr>
          <p:cNvCxnSpPr>
            <a:cxnSpLocks/>
          </p:cNvCxnSpPr>
          <p:nvPr/>
        </p:nvCxnSpPr>
        <p:spPr>
          <a:xfrm>
            <a:off x="4775200" y="3595969"/>
            <a:ext cx="1816519" cy="13957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Manual Input 18">
            <a:extLst>
              <a:ext uri="{FF2B5EF4-FFF2-40B4-BE49-F238E27FC236}">
                <a16:creationId xmlns:a16="http://schemas.microsoft.com/office/drawing/2014/main" id="{8B24E742-0344-32A2-5F16-727F1494A4DE}"/>
              </a:ext>
            </a:extLst>
          </p:cNvPr>
          <p:cNvSpPr/>
          <p:nvPr/>
        </p:nvSpPr>
        <p:spPr>
          <a:xfrm rot="16200000" flipH="1" flipV="1">
            <a:off x="2515121" y="-2504696"/>
            <a:ext cx="485186" cy="5515429"/>
          </a:xfrm>
          <a:prstGeom prst="flowChartManualInput">
            <a:avLst/>
          </a:prstGeom>
          <a:solidFill>
            <a:srgbClr val="03FCD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icture containing text, screen, display, screenshot&#10;&#10;Description automatically generated">
            <a:extLst>
              <a:ext uri="{FF2B5EF4-FFF2-40B4-BE49-F238E27FC236}">
                <a16:creationId xmlns:a16="http://schemas.microsoft.com/office/drawing/2014/main" id="{683B26D8-5CFE-942E-AC22-A45B2FB4C4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940621" y="-271902"/>
            <a:ext cx="6226443" cy="10443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9687E58-9C0B-E455-B965-1B0466A65B88}"/>
              </a:ext>
            </a:extLst>
          </p:cNvPr>
          <p:cNvSpPr txBox="1"/>
          <p:nvPr/>
        </p:nvSpPr>
        <p:spPr>
          <a:xfrm>
            <a:off x="6765360" y="144834"/>
            <a:ext cx="5382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entury Gothic" panose="020B0502020202020204" pitchFamily="34" charset="0"/>
              </a:rPr>
              <a:t>Procedure: Patient Management in the ER</a:t>
            </a:r>
          </a:p>
        </p:txBody>
      </p:sp>
      <p:sp>
        <p:nvSpPr>
          <p:cNvPr id="22" name="Manual Input 6">
            <a:extLst>
              <a:ext uri="{FF2B5EF4-FFF2-40B4-BE49-F238E27FC236}">
                <a16:creationId xmlns:a16="http://schemas.microsoft.com/office/drawing/2014/main" id="{02092BEA-F16E-2C99-73B7-0A69D51B9342}"/>
              </a:ext>
            </a:extLst>
          </p:cNvPr>
          <p:cNvSpPr/>
          <p:nvPr/>
        </p:nvSpPr>
        <p:spPr>
          <a:xfrm rot="16200000" flipH="1" flipV="1">
            <a:off x="2648108" y="-2612435"/>
            <a:ext cx="374441" cy="5678845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569 w 10000"/>
              <a:gd name="connsiteY0" fmla="*/ 99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569 w 10000"/>
              <a:gd name="connsiteY4" fmla="*/ 99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569" y="99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ubicBezTo>
                  <a:pt x="190" y="6998"/>
                  <a:pt x="379" y="3995"/>
                  <a:pt x="569" y="993"/>
                </a:cubicBez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4684D2-08DD-C026-180D-F1717DD3CFB9}"/>
              </a:ext>
            </a:extLst>
          </p:cNvPr>
          <p:cNvSpPr txBox="1"/>
          <p:nvPr/>
        </p:nvSpPr>
        <p:spPr>
          <a:xfrm>
            <a:off x="-35214" y="10425"/>
            <a:ext cx="564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Activity Details: 3.1 Patient Management</a:t>
            </a:r>
          </a:p>
        </p:txBody>
      </p:sp>
    </p:spTree>
    <p:extLst>
      <p:ext uri="{BB962C8B-B14F-4D97-AF65-F5344CB8AC3E}">
        <p14:creationId xmlns:p14="http://schemas.microsoft.com/office/powerpoint/2010/main" val="2454249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FD479BB-6A21-28B0-5DF8-1BA10A8B8E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621" y="1726211"/>
            <a:ext cx="5888238" cy="267707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grpSp>
        <p:nvGrpSpPr>
          <p:cNvPr id="4" name="Google Shape;91;p5">
            <a:extLst>
              <a:ext uri="{FF2B5EF4-FFF2-40B4-BE49-F238E27FC236}">
                <a16:creationId xmlns:a16="http://schemas.microsoft.com/office/drawing/2014/main" id="{2BF4E2B6-61F5-9CCF-A67B-0CD7E5569AF4}"/>
              </a:ext>
            </a:extLst>
          </p:cNvPr>
          <p:cNvGrpSpPr/>
          <p:nvPr/>
        </p:nvGrpSpPr>
        <p:grpSpPr>
          <a:xfrm>
            <a:off x="105355" y="683587"/>
            <a:ext cx="4868562" cy="750535"/>
            <a:chOff x="191764" y="907918"/>
            <a:chExt cx="4868562" cy="750535"/>
          </a:xfrm>
        </p:grpSpPr>
        <p:grpSp>
          <p:nvGrpSpPr>
            <p:cNvPr id="5" name="Google Shape;92;p5">
              <a:extLst>
                <a:ext uri="{FF2B5EF4-FFF2-40B4-BE49-F238E27FC236}">
                  <a16:creationId xmlns:a16="http://schemas.microsoft.com/office/drawing/2014/main" id="{8D6BB439-2A36-2F32-DEEA-B45C7EBF2C88}"/>
                </a:ext>
              </a:extLst>
            </p:cNvPr>
            <p:cNvGrpSpPr/>
            <p:nvPr/>
          </p:nvGrpSpPr>
          <p:grpSpPr>
            <a:xfrm>
              <a:off x="191764" y="1030448"/>
              <a:ext cx="4868562" cy="628005"/>
              <a:chOff x="267361" y="1030448"/>
              <a:chExt cx="4868562" cy="628005"/>
            </a:xfrm>
          </p:grpSpPr>
          <p:sp>
            <p:nvSpPr>
              <p:cNvPr id="7" name="Google Shape;93;p5">
                <a:extLst>
                  <a:ext uri="{FF2B5EF4-FFF2-40B4-BE49-F238E27FC236}">
                    <a16:creationId xmlns:a16="http://schemas.microsoft.com/office/drawing/2014/main" id="{EDEBDD2F-7D6E-F688-11E4-E6387C8FBF98}"/>
                  </a:ext>
                </a:extLst>
              </p:cNvPr>
              <p:cNvSpPr/>
              <p:nvPr/>
            </p:nvSpPr>
            <p:spPr>
              <a:xfrm>
                <a:off x="547031" y="1200849"/>
                <a:ext cx="4588892" cy="26161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FFFF00"/>
              </a:solidFill>
              <a:ln w="12700" cap="flat" cmpd="sng">
                <a:solidFill>
                  <a:srgbClr val="31538F"/>
                </a:solidFill>
                <a:prstDash val="solid"/>
                <a:miter lim="800000"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dirty="0">
                    <a:latin typeface="Century Gothic" panose="020B0502020202020204" pitchFamily="34" charset="0"/>
                    <a:ea typeface="Century Gothic"/>
                    <a:cs typeface="Century Gothic"/>
                    <a:sym typeface="Century Gothic"/>
                  </a:rPr>
                  <a:t>      ER Nurse</a:t>
                </a:r>
                <a:endParaRPr sz="2000" dirty="0">
                  <a:latin typeface="Century Gothic" panose="020B0502020202020204" pitchFamily="34" charset="0"/>
                  <a:ea typeface="Century Gothic"/>
                  <a:cs typeface="Century Gothic"/>
                  <a:sym typeface="Century Gothic"/>
                </a:endParaRPr>
              </a:p>
            </p:txBody>
          </p:sp>
          <p:pic>
            <p:nvPicPr>
              <p:cNvPr id="8" name="Google Shape;94;p5" descr="people icon ไอคอนคน Free vector เวกเตอร์ฟรี - Free Vectors - PICTHAI.COM ,  Download free images , free photo , free picture , free … in 2021 | People  icon, Icon, Free icons">
                <a:extLst>
                  <a:ext uri="{FF2B5EF4-FFF2-40B4-BE49-F238E27FC236}">
                    <a16:creationId xmlns:a16="http://schemas.microsoft.com/office/drawing/2014/main" id="{B1B51BD8-1B2D-A6CE-EA81-F52C404DD953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267361" y="1030448"/>
                <a:ext cx="628005" cy="628005"/>
              </a:xfrm>
              <a:prstGeom prst="ellipse">
                <a:avLst/>
              </a:prstGeom>
              <a:noFill/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</p:pic>
        </p:grpSp>
        <p:sp>
          <p:nvSpPr>
            <p:cNvPr id="6" name="Google Shape;95;p5">
              <a:extLst>
                <a:ext uri="{FF2B5EF4-FFF2-40B4-BE49-F238E27FC236}">
                  <a16:creationId xmlns:a16="http://schemas.microsoft.com/office/drawing/2014/main" id="{BB6C558C-9445-555A-B6B5-7D9AC53035DD}"/>
                </a:ext>
              </a:extLst>
            </p:cNvPr>
            <p:cNvSpPr txBox="1"/>
            <p:nvPr/>
          </p:nvSpPr>
          <p:spPr>
            <a:xfrm>
              <a:off x="768465" y="907918"/>
              <a:ext cx="3094892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chemeClr val="dk1"/>
                  </a:solidFill>
                  <a:latin typeface="Century Gothic" panose="020B0502020202020204" pitchFamily="34" charset="0"/>
                  <a:ea typeface="Century Gothic"/>
                  <a:cs typeface="Century Gothic"/>
                  <a:sym typeface="Century Gothic"/>
                </a:rPr>
                <a:t>Responsibility and Authorities</a:t>
              </a:r>
              <a:endParaRPr sz="2400" dirty="0">
                <a:latin typeface="Century Gothic" panose="020B0502020202020204" pitchFamily="34" charset="0"/>
              </a:endParaRPr>
            </a:p>
          </p:txBody>
        </p:sp>
      </p:grpSp>
      <p:sp>
        <p:nvSpPr>
          <p:cNvPr id="11" name="Google Shape;97;p5">
            <a:extLst>
              <a:ext uri="{FF2B5EF4-FFF2-40B4-BE49-F238E27FC236}">
                <a16:creationId xmlns:a16="http://schemas.microsoft.com/office/drawing/2014/main" id="{5254BE9C-13A1-D7F8-F061-78840A836CAF}"/>
              </a:ext>
            </a:extLst>
          </p:cNvPr>
          <p:cNvSpPr/>
          <p:nvPr/>
        </p:nvSpPr>
        <p:spPr>
          <a:xfrm>
            <a:off x="229905" y="1475851"/>
            <a:ext cx="4899131" cy="4011804"/>
          </a:xfrm>
          <a:prstGeom prst="snip1Rect">
            <a:avLst>
              <a:gd name="adj" fmla="val 8680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3.2.1  The ER Nurse shall carry out the doctor’s order given.  </a:t>
            </a: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Use the CARED system.</a:t>
            </a:r>
            <a:endParaRPr lang="en-US" sz="1800" dirty="0">
              <a:solidFill>
                <a:schemeClr val="dk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3.2.2  If the doctor’s order are given verbally due to urgency of care, it shall be transcribed later.</a:t>
            </a:r>
          </a:p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3.2.3 Ensure that medication are properly provided.</a:t>
            </a:r>
          </a:p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3.2.3 Refer to following:</a:t>
            </a:r>
          </a:p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	WI – Carrying Out Doctor’s Order</a:t>
            </a:r>
          </a:p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	WI – Medication</a:t>
            </a:r>
          </a:p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	WI – Vital Signs Monitoring</a:t>
            </a:r>
          </a:p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	WI – Nursing Procedures</a:t>
            </a:r>
          </a:p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628650" marR="0" lvl="0" indent="-62865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entury Gothic" panose="020B0502020202020204" pitchFamily="34" charset="0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>
              <a:solidFill>
                <a:schemeClr val="dk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3FCADA8-65AD-BD25-83D0-EB36D1FFBD68}"/>
              </a:ext>
            </a:extLst>
          </p:cNvPr>
          <p:cNvSpPr/>
          <p:nvPr/>
        </p:nvSpPr>
        <p:spPr>
          <a:xfrm>
            <a:off x="9787180" y="2394020"/>
            <a:ext cx="2113418" cy="10349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entury Gothic" panose="020B05020202020202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D221C3E-8FFD-95DD-D08A-D0C904D4894D}"/>
              </a:ext>
            </a:extLst>
          </p:cNvPr>
          <p:cNvCxnSpPr>
            <a:cxnSpLocks/>
          </p:cNvCxnSpPr>
          <p:nvPr/>
        </p:nvCxnSpPr>
        <p:spPr>
          <a:xfrm flipV="1">
            <a:off x="4714007" y="3064747"/>
            <a:ext cx="5073173" cy="83401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Manual Input 19">
            <a:extLst>
              <a:ext uri="{FF2B5EF4-FFF2-40B4-BE49-F238E27FC236}">
                <a16:creationId xmlns:a16="http://schemas.microsoft.com/office/drawing/2014/main" id="{016C90F2-547F-E56E-695E-0A544AE51D04}"/>
              </a:ext>
            </a:extLst>
          </p:cNvPr>
          <p:cNvSpPr/>
          <p:nvPr/>
        </p:nvSpPr>
        <p:spPr>
          <a:xfrm rot="16200000" flipH="1" flipV="1">
            <a:off x="2515121" y="-2504696"/>
            <a:ext cx="485186" cy="5515429"/>
          </a:xfrm>
          <a:prstGeom prst="flowChartManualInput">
            <a:avLst/>
          </a:prstGeom>
          <a:solidFill>
            <a:srgbClr val="03FCD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picture containing text, screen, display, screenshot&#10;&#10;Description automatically generated">
            <a:extLst>
              <a:ext uri="{FF2B5EF4-FFF2-40B4-BE49-F238E27FC236}">
                <a16:creationId xmlns:a16="http://schemas.microsoft.com/office/drawing/2014/main" id="{9678C0CF-757B-57A7-C857-AD8A852EE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940621" y="-271902"/>
            <a:ext cx="6226443" cy="104432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BA046A1-21B0-B5B1-DA8C-93564435A66E}"/>
              </a:ext>
            </a:extLst>
          </p:cNvPr>
          <p:cNvSpPr txBox="1"/>
          <p:nvPr/>
        </p:nvSpPr>
        <p:spPr>
          <a:xfrm>
            <a:off x="6765360" y="144834"/>
            <a:ext cx="5382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entury Gothic" panose="020B0502020202020204" pitchFamily="34" charset="0"/>
              </a:rPr>
              <a:t>Procedure: Patient Management in the ER</a:t>
            </a:r>
          </a:p>
        </p:txBody>
      </p:sp>
      <p:sp>
        <p:nvSpPr>
          <p:cNvPr id="23" name="Manual Input 6">
            <a:extLst>
              <a:ext uri="{FF2B5EF4-FFF2-40B4-BE49-F238E27FC236}">
                <a16:creationId xmlns:a16="http://schemas.microsoft.com/office/drawing/2014/main" id="{C95DB0B2-B131-A2F9-7493-389212FE0DFF}"/>
              </a:ext>
            </a:extLst>
          </p:cNvPr>
          <p:cNvSpPr/>
          <p:nvPr/>
        </p:nvSpPr>
        <p:spPr>
          <a:xfrm rot="16200000" flipH="1" flipV="1">
            <a:off x="2648108" y="-2612435"/>
            <a:ext cx="374441" cy="5678845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569 w 10000"/>
              <a:gd name="connsiteY0" fmla="*/ 99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569 w 10000"/>
              <a:gd name="connsiteY4" fmla="*/ 99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569" y="99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ubicBezTo>
                  <a:pt x="190" y="6998"/>
                  <a:pt x="379" y="3995"/>
                  <a:pt x="569" y="993"/>
                </a:cubicBez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00437C-E954-2815-B71E-52617B2DF03A}"/>
              </a:ext>
            </a:extLst>
          </p:cNvPr>
          <p:cNvSpPr txBox="1"/>
          <p:nvPr/>
        </p:nvSpPr>
        <p:spPr>
          <a:xfrm>
            <a:off x="-35214" y="10425"/>
            <a:ext cx="564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Activity Details: 3.2 Patient Management</a:t>
            </a:r>
          </a:p>
        </p:txBody>
      </p:sp>
    </p:spTree>
    <p:extLst>
      <p:ext uri="{BB962C8B-B14F-4D97-AF65-F5344CB8AC3E}">
        <p14:creationId xmlns:p14="http://schemas.microsoft.com/office/powerpoint/2010/main" val="3566517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91;p5">
            <a:extLst>
              <a:ext uri="{FF2B5EF4-FFF2-40B4-BE49-F238E27FC236}">
                <a16:creationId xmlns:a16="http://schemas.microsoft.com/office/drawing/2014/main" id="{2BF4E2B6-61F5-9CCF-A67B-0CD7E5569AF4}"/>
              </a:ext>
            </a:extLst>
          </p:cNvPr>
          <p:cNvGrpSpPr/>
          <p:nvPr/>
        </p:nvGrpSpPr>
        <p:grpSpPr>
          <a:xfrm>
            <a:off x="0" y="941955"/>
            <a:ext cx="4868562" cy="784038"/>
            <a:chOff x="191764" y="874415"/>
            <a:chExt cx="4868562" cy="784038"/>
          </a:xfrm>
        </p:grpSpPr>
        <p:grpSp>
          <p:nvGrpSpPr>
            <p:cNvPr id="5" name="Google Shape;92;p5">
              <a:extLst>
                <a:ext uri="{FF2B5EF4-FFF2-40B4-BE49-F238E27FC236}">
                  <a16:creationId xmlns:a16="http://schemas.microsoft.com/office/drawing/2014/main" id="{8D6BB439-2A36-2F32-DEEA-B45C7EBF2C88}"/>
                </a:ext>
              </a:extLst>
            </p:cNvPr>
            <p:cNvGrpSpPr/>
            <p:nvPr/>
          </p:nvGrpSpPr>
          <p:grpSpPr>
            <a:xfrm>
              <a:off x="191764" y="1030448"/>
              <a:ext cx="4868562" cy="628005"/>
              <a:chOff x="267361" y="1030448"/>
              <a:chExt cx="4868562" cy="628005"/>
            </a:xfrm>
          </p:grpSpPr>
          <p:sp>
            <p:nvSpPr>
              <p:cNvPr id="7" name="Google Shape;93;p5">
                <a:extLst>
                  <a:ext uri="{FF2B5EF4-FFF2-40B4-BE49-F238E27FC236}">
                    <a16:creationId xmlns:a16="http://schemas.microsoft.com/office/drawing/2014/main" id="{EDEBDD2F-7D6E-F688-11E4-E6387C8FBF98}"/>
                  </a:ext>
                </a:extLst>
              </p:cNvPr>
              <p:cNvSpPr/>
              <p:nvPr/>
            </p:nvSpPr>
            <p:spPr>
              <a:xfrm>
                <a:off x="547031" y="1200849"/>
                <a:ext cx="4588892" cy="26161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219208"/>
              </a:solidFill>
              <a:ln w="12700" cap="flat" cmpd="sng">
                <a:solidFill>
                  <a:srgbClr val="31538F"/>
                </a:solidFill>
                <a:prstDash val="solid"/>
                <a:miter lim="800000"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Century Gothic"/>
                    <a:cs typeface="Century Gothic"/>
                    <a:sym typeface="Century Gothic"/>
                  </a:rPr>
                  <a:t>      ER Physician</a:t>
                </a:r>
                <a:endParaRPr sz="2000" dirty="0">
                  <a:solidFill>
                    <a:schemeClr val="bg1"/>
                  </a:solidFill>
                  <a:latin typeface="Century Gothic" panose="020B0502020202020204" pitchFamily="34" charset="0"/>
                  <a:ea typeface="Century Gothic"/>
                  <a:cs typeface="Century Gothic"/>
                  <a:sym typeface="Century Gothic"/>
                </a:endParaRPr>
              </a:p>
            </p:txBody>
          </p:sp>
          <p:pic>
            <p:nvPicPr>
              <p:cNvPr id="8" name="Google Shape;94;p5" descr="people icon ไอคอนคน Free vector เวกเตอร์ฟรี - Free Vectors - PICTHAI.COM ,  Download free images , free photo , free picture , free … in 2021 | People  icon, Icon, Free icons">
                <a:extLst>
                  <a:ext uri="{FF2B5EF4-FFF2-40B4-BE49-F238E27FC236}">
                    <a16:creationId xmlns:a16="http://schemas.microsoft.com/office/drawing/2014/main" id="{B1B51BD8-1B2D-A6CE-EA81-F52C404DD953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67361" y="1030448"/>
                <a:ext cx="628005" cy="628005"/>
              </a:xfrm>
              <a:prstGeom prst="ellipse">
                <a:avLst/>
              </a:prstGeom>
              <a:noFill/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</p:pic>
        </p:grpSp>
        <p:sp>
          <p:nvSpPr>
            <p:cNvPr id="6" name="Google Shape;95;p5">
              <a:extLst>
                <a:ext uri="{FF2B5EF4-FFF2-40B4-BE49-F238E27FC236}">
                  <a16:creationId xmlns:a16="http://schemas.microsoft.com/office/drawing/2014/main" id="{BB6C558C-9445-555A-B6B5-7D9AC53035DD}"/>
                </a:ext>
              </a:extLst>
            </p:cNvPr>
            <p:cNvSpPr txBox="1"/>
            <p:nvPr/>
          </p:nvSpPr>
          <p:spPr>
            <a:xfrm>
              <a:off x="819769" y="874415"/>
              <a:ext cx="3094892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chemeClr val="dk1"/>
                  </a:solidFill>
                  <a:latin typeface="Century Gothic" panose="020B0502020202020204" pitchFamily="34" charset="0"/>
                  <a:ea typeface="Century Gothic"/>
                  <a:cs typeface="Century Gothic"/>
                  <a:sym typeface="Century Gothic"/>
                </a:rPr>
                <a:t>Responsibility and Authorities</a:t>
              </a:r>
              <a:endParaRPr sz="2400" dirty="0">
                <a:latin typeface="Century Gothic" panose="020B0502020202020204" pitchFamily="34" charset="0"/>
              </a:endParaRPr>
            </a:p>
          </p:txBody>
        </p:sp>
      </p:grpSp>
      <p:sp>
        <p:nvSpPr>
          <p:cNvPr id="11" name="Google Shape;97;p5">
            <a:extLst>
              <a:ext uri="{FF2B5EF4-FFF2-40B4-BE49-F238E27FC236}">
                <a16:creationId xmlns:a16="http://schemas.microsoft.com/office/drawing/2014/main" id="{5254BE9C-13A1-D7F8-F061-78840A836CAF}"/>
              </a:ext>
            </a:extLst>
          </p:cNvPr>
          <p:cNvSpPr/>
          <p:nvPr/>
        </p:nvSpPr>
        <p:spPr>
          <a:xfrm>
            <a:off x="105355" y="1856433"/>
            <a:ext cx="4899131" cy="3419902"/>
          </a:xfrm>
          <a:prstGeom prst="snip1Rect">
            <a:avLst>
              <a:gd name="adj" fmla="val 8680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2.1  The ER Physician shall make a disposition whether the patien</a:t>
            </a: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ea typeface="Century Gothic"/>
                <a:cs typeface="Century Gothic"/>
                <a:sym typeface="Century Gothic"/>
              </a:rPr>
              <a:t>t is to be discharged or admitted.</a:t>
            </a:r>
            <a:endParaRPr lang="en-US" sz="1800" dirty="0">
              <a:solidFill>
                <a:schemeClr val="dk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sym typeface="Century Gothic"/>
              </a:rPr>
              <a:t>2.2  If for admission, refer to admission process.</a:t>
            </a:r>
          </a:p>
          <a:p>
            <a:pPr marL="488950" marR="0" lvl="0" indent="-48895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entury Gothic" panose="020B0502020202020204" pitchFamily="34" charset="0"/>
                <a:sym typeface="Century Gothic"/>
              </a:rPr>
              <a:t>2.3 If for discharge, the doctor shall order nurses to perform discharge instructions. </a:t>
            </a:r>
            <a:endParaRPr dirty="0">
              <a:latin typeface="Century Gothic" panose="020B0502020202020204" pitchFamily="34" charset="0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>
              <a:solidFill>
                <a:schemeClr val="dk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pic>
        <p:nvPicPr>
          <p:cNvPr id="6146" name="Picture 2" descr="DEPT RECORD EMERGENCY ROOM - Hospital Forms: Fill out &amp; sign online | DocHub">
            <a:extLst>
              <a:ext uri="{FF2B5EF4-FFF2-40B4-BE49-F238E27FC236}">
                <a16:creationId xmlns:a16="http://schemas.microsoft.com/office/drawing/2014/main" id="{A5EE788D-58C6-5B13-4313-0A817C6FF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966" y="838332"/>
            <a:ext cx="4269592" cy="51260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03FCADA8-65AD-BD25-83D0-EB36D1FFBD68}"/>
              </a:ext>
            </a:extLst>
          </p:cNvPr>
          <p:cNvSpPr/>
          <p:nvPr/>
        </p:nvSpPr>
        <p:spPr>
          <a:xfrm>
            <a:off x="6869965" y="5039267"/>
            <a:ext cx="4376481" cy="10349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entury Gothic" panose="020B0502020202020204" pitchFamily="34" charset="0"/>
            </a:endParaRPr>
          </a:p>
        </p:txBody>
      </p:sp>
      <p:pic>
        <p:nvPicPr>
          <p:cNvPr id="19" name="Picture 2" descr="DEPT RECORD EMERGENCY ROOM - Hospital Forms: Fill out &amp; sign online | DocHub">
            <a:extLst>
              <a:ext uri="{FF2B5EF4-FFF2-40B4-BE49-F238E27FC236}">
                <a16:creationId xmlns:a16="http://schemas.microsoft.com/office/drawing/2014/main" id="{34FF6E0E-0A55-47C6-5062-51BE0AC53C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44"/>
          <a:stretch/>
        </p:blipFill>
        <p:spPr bwMode="auto">
          <a:xfrm>
            <a:off x="5312075" y="3106819"/>
            <a:ext cx="6846988" cy="11514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D221C3E-8FFD-95DD-D08A-D0C904D4894D}"/>
              </a:ext>
            </a:extLst>
          </p:cNvPr>
          <p:cNvCxnSpPr>
            <a:cxnSpLocks/>
          </p:cNvCxnSpPr>
          <p:nvPr/>
        </p:nvCxnSpPr>
        <p:spPr>
          <a:xfrm>
            <a:off x="4622861" y="2847518"/>
            <a:ext cx="2247104" cy="242881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5F80555-2C83-A68D-DE17-A175EA6A6ED6}"/>
              </a:ext>
            </a:extLst>
          </p:cNvPr>
          <p:cNvCxnSpPr>
            <a:cxnSpLocks/>
          </p:cNvCxnSpPr>
          <p:nvPr/>
        </p:nvCxnSpPr>
        <p:spPr>
          <a:xfrm flipV="1">
            <a:off x="9376226" y="3967255"/>
            <a:ext cx="14518" cy="962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Manual Input 27">
            <a:extLst>
              <a:ext uri="{FF2B5EF4-FFF2-40B4-BE49-F238E27FC236}">
                <a16:creationId xmlns:a16="http://schemas.microsoft.com/office/drawing/2014/main" id="{941A51D0-F76F-86C9-31BA-D6224AAEDA3A}"/>
              </a:ext>
            </a:extLst>
          </p:cNvPr>
          <p:cNvSpPr/>
          <p:nvPr/>
        </p:nvSpPr>
        <p:spPr>
          <a:xfrm rot="16200000" flipH="1" flipV="1">
            <a:off x="2515121" y="-2504696"/>
            <a:ext cx="485186" cy="5515429"/>
          </a:xfrm>
          <a:prstGeom prst="flowChartManualInput">
            <a:avLst/>
          </a:prstGeom>
          <a:solidFill>
            <a:srgbClr val="03FCD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 descr="A picture containing text, screen, display, screenshot&#10;&#10;Description automatically generated">
            <a:extLst>
              <a:ext uri="{FF2B5EF4-FFF2-40B4-BE49-F238E27FC236}">
                <a16:creationId xmlns:a16="http://schemas.microsoft.com/office/drawing/2014/main" id="{E30BEB49-B4A4-7190-F2B0-0F37049B9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940621" y="-271902"/>
            <a:ext cx="6226443" cy="104432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9309940-067A-34C5-09F9-FCEDDB47CD99}"/>
              </a:ext>
            </a:extLst>
          </p:cNvPr>
          <p:cNvSpPr txBox="1"/>
          <p:nvPr/>
        </p:nvSpPr>
        <p:spPr>
          <a:xfrm>
            <a:off x="6765360" y="144834"/>
            <a:ext cx="5382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entury Gothic" panose="020B0502020202020204" pitchFamily="34" charset="0"/>
              </a:rPr>
              <a:t>Procedure: Patient Management in the ER</a:t>
            </a:r>
          </a:p>
        </p:txBody>
      </p:sp>
      <p:sp>
        <p:nvSpPr>
          <p:cNvPr id="31" name="Manual Input 6">
            <a:extLst>
              <a:ext uri="{FF2B5EF4-FFF2-40B4-BE49-F238E27FC236}">
                <a16:creationId xmlns:a16="http://schemas.microsoft.com/office/drawing/2014/main" id="{64B293D7-D3E2-DC0F-0C2B-1AB01ED281E7}"/>
              </a:ext>
            </a:extLst>
          </p:cNvPr>
          <p:cNvSpPr/>
          <p:nvPr/>
        </p:nvSpPr>
        <p:spPr>
          <a:xfrm rot="16200000" flipH="1" flipV="1">
            <a:off x="2648108" y="-2612435"/>
            <a:ext cx="374441" cy="5678845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569 w 10000"/>
              <a:gd name="connsiteY0" fmla="*/ 99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569 w 10000"/>
              <a:gd name="connsiteY4" fmla="*/ 99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569" y="99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ubicBezTo>
                  <a:pt x="190" y="6998"/>
                  <a:pt x="379" y="3995"/>
                  <a:pt x="569" y="993"/>
                </a:cubicBez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CB866C4-6CE6-3801-4BED-8F7EE305C181}"/>
              </a:ext>
            </a:extLst>
          </p:cNvPr>
          <p:cNvSpPr txBox="1"/>
          <p:nvPr/>
        </p:nvSpPr>
        <p:spPr>
          <a:xfrm>
            <a:off x="-35214" y="10425"/>
            <a:ext cx="564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Activity Details: 4. Disposition</a:t>
            </a:r>
          </a:p>
        </p:txBody>
      </p:sp>
    </p:spTree>
    <p:extLst>
      <p:ext uri="{BB962C8B-B14F-4D97-AF65-F5344CB8AC3E}">
        <p14:creationId xmlns:p14="http://schemas.microsoft.com/office/powerpoint/2010/main" val="2662313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6" name="Google Shape;206;p10"/>
          <p:cNvGraphicFramePr/>
          <p:nvPr>
            <p:extLst>
              <p:ext uri="{D42A27DB-BD31-4B8C-83A1-F6EECF244321}">
                <p14:modId xmlns:p14="http://schemas.microsoft.com/office/powerpoint/2010/main" val="1932154312"/>
              </p:ext>
            </p:extLst>
          </p:nvPr>
        </p:nvGraphicFramePr>
        <p:xfrm>
          <a:off x="191800" y="1051540"/>
          <a:ext cx="11808400" cy="3931960"/>
        </p:xfrm>
        <a:graphic>
          <a:graphicData uri="http://schemas.openxmlformats.org/drawingml/2006/table">
            <a:tbl>
              <a:tblPr firstRow="1" bandRow="1">
                <a:noFill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28271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03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141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86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What To Monitor</a:t>
                      </a:r>
                      <a:endParaRPr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291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When To Monitor</a:t>
                      </a:r>
                      <a:endParaRPr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291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Method For Monitoring</a:t>
                      </a:r>
                      <a:endParaRPr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291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When to Analyze &amp; Evaluate Results</a:t>
                      </a:r>
                      <a:endParaRPr sz="1800"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2910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1. Timeliness of Disposition – Within 4 hours</a:t>
                      </a:r>
                      <a:endParaRPr sz="1800"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Per patient</a:t>
                      </a:r>
                      <a:endParaRPr sz="1800"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Monitoring in the </a:t>
                      </a:r>
                      <a:r>
                        <a:rPr lang="en-US" sz="1800" dirty="0" err="1">
                          <a:latin typeface="Century Gothic" panose="020B0502020202020204" pitchFamily="34" charset="0"/>
                        </a:rPr>
                        <a:t>iHOMIS</a:t>
                      </a: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 timestamps. </a:t>
                      </a:r>
                      <a:endParaRPr sz="1800"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Reports will be summarized at the end of the month.  Analyze and evaluate based on the summary.</a:t>
                      </a:r>
                      <a:endParaRPr sz="1800"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Gothic" panose="020B0502020202020204" pitchFamily="34" charset="0"/>
                        </a:rPr>
                        <a:t>2. Customer Satisfaction</a:t>
                      </a:r>
                      <a:endParaRPr sz="1800">
                        <a:latin typeface="Century Gothic" panose="020B0502020202020204" pitchFamily="34" charset="0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CSF shall be provided to clients daily</a:t>
                      </a:r>
                      <a:endParaRPr sz="1800"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Customer Survey Forms to at least 50% of clients</a:t>
                      </a:r>
                      <a:endParaRPr sz="1800"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All CSF forms will be summarized, analyzed and evaluated at the end of the month.</a:t>
                      </a:r>
                      <a:endParaRPr sz="1800"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3. Discharged improved rate</a:t>
                      </a:r>
                      <a:endParaRPr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Per patient</a:t>
                      </a:r>
                      <a:endParaRPr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Based on report in </a:t>
                      </a:r>
                      <a:r>
                        <a:rPr lang="en-US" sz="1800" dirty="0" err="1">
                          <a:latin typeface="Century Gothic" panose="020B0502020202020204" pitchFamily="34" charset="0"/>
                        </a:rPr>
                        <a:t>iHOMIS</a:t>
                      </a:r>
                      <a:endParaRPr dirty="0">
                        <a:latin typeface="Century Gothic" panose="020B0502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Century Gothic" panose="020B0502020202020204" pitchFamily="34" charset="0"/>
                        </a:rPr>
                        <a:t>Reports will be summarized at the end of the month.  Analyze and evaluate based on the summary.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70026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Manual Input 7">
            <a:extLst>
              <a:ext uri="{FF2B5EF4-FFF2-40B4-BE49-F238E27FC236}">
                <a16:creationId xmlns:a16="http://schemas.microsoft.com/office/drawing/2014/main" id="{429AF52F-7C41-429A-0247-90B94813A67A}"/>
              </a:ext>
            </a:extLst>
          </p:cNvPr>
          <p:cNvSpPr/>
          <p:nvPr/>
        </p:nvSpPr>
        <p:spPr>
          <a:xfrm rot="16200000" flipH="1" flipV="1">
            <a:off x="2515121" y="-2504696"/>
            <a:ext cx="485186" cy="5515429"/>
          </a:xfrm>
          <a:prstGeom prst="flowChartManualInput">
            <a:avLst/>
          </a:prstGeom>
          <a:solidFill>
            <a:srgbClr val="03FCD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text, screen, display, screenshot&#10;&#10;Description automatically generated">
            <a:extLst>
              <a:ext uri="{FF2B5EF4-FFF2-40B4-BE49-F238E27FC236}">
                <a16:creationId xmlns:a16="http://schemas.microsoft.com/office/drawing/2014/main" id="{DF61AB66-E168-0822-1554-461AB1E82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940621" y="-271902"/>
            <a:ext cx="6226443" cy="10443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7F2FF22-36AD-FDEF-8417-93DD3EAD6E80}"/>
              </a:ext>
            </a:extLst>
          </p:cNvPr>
          <p:cNvSpPr txBox="1"/>
          <p:nvPr/>
        </p:nvSpPr>
        <p:spPr>
          <a:xfrm>
            <a:off x="6765360" y="144834"/>
            <a:ext cx="5382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Century Gothic" panose="020B0502020202020204" pitchFamily="34" charset="0"/>
              </a:rPr>
              <a:t>Procedure: Patient Management in the ER</a:t>
            </a:r>
          </a:p>
        </p:txBody>
      </p:sp>
      <p:sp>
        <p:nvSpPr>
          <p:cNvPr id="11" name="Manual Input 6">
            <a:extLst>
              <a:ext uri="{FF2B5EF4-FFF2-40B4-BE49-F238E27FC236}">
                <a16:creationId xmlns:a16="http://schemas.microsoft.com/office/drawing/2014/main" id="{1CA4BF64-44EA-9C37-8233-23B2BA1C1762}"/>
              </a:ext>
            </a:extLst>
          </p:cNvPr>
          <p:cNvSpPr/>
          <p:nvPr/>
        </p:nvSpPr>
        <p:spPr>
          <a:xfrm rot="16200000" flipH="1" flipV="1">
            <a:off x="2648108" y="-2612435"/>
            <a:ext cx="374441" cy="5678845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569 w 10000"/>
              <a:gd name="connsiteY0" fmla="*/ 99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569 w 10000"/>
              <a:gd name="connsiteY4" fmla="*/ 99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569" y="99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ubicBezTo>
                  <a:pt x="190" y="6998"/>
                  <a:pt x="379" y="3995"/>
                  <a:pt x="569" y="993"/>
                </a:cubicBez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F0F959-5907-3323-4E3F-E05289875B2A}"/>
              </a:ext>
            </a:extLst>
          </p:cNvPr>
          <p:cNvSpPr txBox="1"/>
          <p:nvPr/>
        </p:nvSpPr>
        <p:spPr>
          <a:xfrm>
            <a:off x="-35214" y="10425"/>
            <a:ext cx="564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MONITORING &amp; MEASUREMENT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744</Words>
  <Application>Microsoft Macintosh PowerPoint</Application>
  <PresentationFormat>Widescreen</PresentationFormat>
  <Paragraphs>146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Infoadvance Inc</cp:lastModifiedBy>
  <cp:revision>3</cp:revision>
  <dcterms:created xsi:type="dcterms:W3CDTF">2022-12-04T23:08:25Z</dcterms:created>
  <dcterms:modified xsi:type="dcterms:W3CDTF">2022-12-05T23:45:18Z</dcterms:modified>
</cp:coreProperties>
</file>

<file path=docProps/thumbnail.jpeg>
</file>